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media/image29.jpg" ContentType="image/jpg"/>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1" r:id="rId14"/>
    <p:sldId id="272" r:id="rId15"/>
    <p:sldId id="273" r:id="rId16"/>
    <p:sldId id="274" r:id="rId17"/>
    <p:sldId id="275" r:id="rId18"/>
    <p:sldId id="276" r:id="rId19"/>
    <p:sldId id="277" r:id="rId20"/>
    <p:sldId id="278" r:id="rId21"/>
    <p:sldId id="279" r:id="rId22"/>
    <p:sldId id="280" r:id="rId23"/>
    <p:sldId id="342" r:id="rId24"/>
    <p:sldId id="343" r:id="rId25"/>
    <p:sldId id="344" r:id="rId26"/>
    <p:sldId id="345" r:id="rId27"/>
    <p:sldId id="346" r:id="rId28"/>
    <p:sldId id="347" r:id="rId29"/>
    <p:sldId id="348" r:id="rId30"/>
    <p:sldId id="349" r:id="rId31"/>
    <p:sldId id="351" r:id="rId32"/>
    <p:sldId id="352" r:id="rId33"/>
    <p:sldId id="354" r:id="rId34"/>
    <p:sldId id="355" r:id="rId35"/>
    <p:sldId id="281" r:id="rId36"/>
    <p:sldId id="282" r:id="rId37"/>
    <p:sldId id="283" r:id="rId38"/>
    <p:sldId id="285" r:id="rId39"/>
    <p:sldId id="286" r:id="rId40"/>
    <p:sldId id="287" r:id="rId41"/>
    <p:sldId id="288" r:id="rId42"/>
    <p:sldId id="289" r:id="rId43"/>
    <p:sldId id="356" r:id="rId44"/>
    <p:sldId id="303" r:id="rId45"/>
    <p:sldId id="305" r:id="rId46"/>
    <p:sldId id="306" r:id="rId47"/>
    <p:sldId id="308" r:id="rId48"/>
    <p:sldId id="309" r:id="rId49"/>
    <p:sldId id="310" r:id="rId50"/>
    <p:sldId id="311" r:id="rId51"/>
    <p:sldId id="312" r:id="rId52"/>
    <p:sldId id="313" r:id="rId53"/>
    <p:sldId id="314" r:id="rId54"/>
    <p:sldId id="315" r:id="rId55"/>
    <p:sldId id="318" r:id="rId56"/>
    <p:sldId id="319" r:id="rId57"/>
    <p:sldId id="320" r:id="rId58"/>
    <p:sldId id="321" r:id="rId59"/>
    <p:sldId id="322" r:id="rId60"/>
    <p:sldId id="323" r:id="rId61"/>
    <p:sldId id="324" r:id="rId62"/>
    <p:sldId id="325" r:id="rId63"/>
    <p:sldId id="326" r:id="rId64"/>
    <p:sldId id="327" r:id="rId65"/>
    <p:sldId id="340" r:id="rId66"/>
    <p:sldId id="328" r:id="rId67"/>
    <p:sldId id="329" r:id="rId68"/>
    <p:sldId id="330" r:id="rId69"/>
    <p:sldId id="331" r:id="rId70"/>
    <p:sldId id="332" r:id="rId71"/>
    <p:sldId id="333" r:id="rId72"/>
    <p:sldId id="357" r:id="rId73"/>
    <p:sldId id="334" r:id="rId74"/>
    <p:sldId id="335" r:id="rId75"/>
    <p:sldId id="336" r:id="rId76"/>
    <p:sldId id="337"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Kraus" initials="LK" lastIdx="40" clrIdx="0">
    <p:extLst>
      <p:ext uri="{19B8F6BF-5375-455C-9EA6-DF929625EA0E}">
        <p15:presenceInfo xmlns:p15="http://schemas.microsoft.com/office/powerpoint/2012/main" userId="S-1-5-21-477417698-1010796833-1455187660-1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FF"/>
    <a:srgbClr val="E9F6FD"/>
    <a:srgbClr val="D2EDFA"/>
    <a:srgbClr val="CCFFFF"/>
    <a:srgbClr val="A7C8DD"/>
    <a:srgbClr val="66CCFF"/>
    <a:srgbClr val="4F81BD"/>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55" autoAdjust="0"/>
    <p:restoredTop sz="77073" autoAdjust="0"/>
  </p:normalViewPr>
  <p:slideViewPr>
    <p:cSldViewPr snapToGrid="0">
      <p:cViewPr varScale="1">
        <p:scale>
          <a:sx n="47" d="100"/>
          <a:sy n="47" d="100"/>
        </p:scale>
        <p:origin x="48" y="346"/>
      </p:cViewPr>
      <p:guideLst/>
    </p:cSldViewPr>
  </p:slideViewPr>
  <p:notesTextViewPr>
    <p:cViewPr>
      <p:scale>
        <a:sx n="1" d="1"/>
        <a:sy n="1" d="1"/>
      </p:scale>
      <p:origin x="0" y="0"/>
    </p:cViewPr>
  </p:notesTextViewPr>
  <p:notesViewPr>
    <p:cSldViewPr snapToGrid="0">
      <p:cViewPr varScale="1">
        <p:scale>
          <a:sx n="60" d="100"/>
          <a:sy n="60" d="100"/>
        </p:scale>
        <p:origin x="2179"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 of disasters</c:v>
                </c:pt>
              </c:strCache>
            </c:strRef>
          </c:tx>
          <c:spPr>
            <a:solidFill>
              <a:srgbClr val="2875DD"/>
            </a:solidFill>
            <a:ln>
              <a:solidFill>
                <a:srgbClr val="2875DD"/>
              </a:solidFill>
            </a:ln>
          </c:spPr>
          <c:invertIfNegative val="0"/>
          <c:cat>
            <c:strRef>
              <c:f>Sheet1!$A$2:$A$12</c:f>
              <c:strCache>
                <c:ptCount val="11"/>
                <c:pt idx="0">
                  <c:v>China</c:v>
                </c:pt>
                <c:pt idx="1">
                  <c:v>United States</c:v>
                </c:pt>
                <c:pt idx="2">
                  <c:v>India</c:v>
                </c:pt>
                <c:pt idx="3">
                  <c:v>Philippines</c:v>
                </c:pt>
                <c:pt idx="4">
                  <c:v>Indonesia</c:v>
                </c:pt>
                <c:pt idx="5">
                  <c:v>Italy</c:v>
                </c:pt>
                <c:pt idx="6">
                  <c:v>Vietnam</c:v>
                </c:pt>
                <c:pt idx="7">
                  <c:v>Colombia</c:v>
                </c:pt>
                <c:pt idx="8">
                  <c:v>Guatemala</c:v>
                </c:pt>
                <c:pt idx="9">
                  <c:v>Mexico</c:v>
                </c:pt>
                <c:pt idx="10">
                  <c:v>Thailand</c:v>
                </c:pt>
              </c:strCache>
            </c:strRef>
          </c:cat>
          <c:val>
            <c:numRef>
              <c:f>Sheet1!$B$2:$B$12</c:f>
              <c:numCache>
                <c:formatCode>General</c:formatCode>
                <c:ptCount val="11"/>
                <c:pt idx="0">
                  <c:v>25</c:v>
                </c:pt>
                <c:pt idx="1">
                  <c:v>20</c:v>
                </c:pt>
                <c:pt idx="2">
                  <c:v>15</c:v>
                </c:pt>
                <c:pt idx="3">
                  <c:v>13</c:v>
                </c:pt>
                <c:pt idx="4">
                  <c:v>12</c:v>
                </c:pt>
                <c:pt idx="5">
                  <c:v>9</c:v>
                </c:pt>
                <c:pt idx="6">
                  <c:v>9</c:v>
                </c:pt>
                <c:pt idx="7">
                  <c:v>7</c:v>
                </c:pt>
                <c:pt idx="8">
                  <c:v>7</c:v>
                </c:pt>
                <c:pt idx="9">
                  <c:v>7</c:v>
                </c:pt>
                <c:pt idx="10">
                  <c:v>6</c:v>
                </c:pt>
              </c:numCache>
            </c:numRef>
          </c:val>
          <c:extLst>
            <c:ext xmlns:c16="http://schemas.microsoft.com/office/drawing/2014/chart" uri="{C3380CC4-5D6E-409C-BE32-E72D297353CC}">
              <c16:uniqueId val="{0000000B-1D40-4EA8-8D5B-91EF1D3FD39E}"/>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900" b="0" smtId="4294967295">
                <a:solidFill>
                  <a:srgbClr val="0F283E"/>
                </a:solidFill>
                <a:latin typeface="Arial" pitchFamily="34" charset="0"/>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lang="en-US" sz="900" b="0">
                    <a:solidFill>
                      <a:srgbClr val="0F283E"/>
                    </a:solidFill>
                    <a:latin typeface="Arial" pitchFamily="34" charset="0"/>
                  </a:rPr>
                  <a:t>Number of disasters</a:t>
                </a:r>
              </a:p>
            </c:rich>
          </c:tx>
          <c:overlay val="0"/>
        </c:title>
        <c:numFmt formatCode="General" sourceLinked="1"/>
        <c:majorTickMark val="none"/>
        <c:minorTickMark val="none"/>
        <c:tickLblPos val="low"/>
        <c:spPr>
          <a:ln>
            <a:noFill/>
          </a:ln>
        </c:spPr>
        <c:txPr>
          <a:bodyPr/>
          <a:lstStyle/>
          <a:p>
            <a:pPr>
              <a:defRPr sz="900" b="0" smtId="4294967295">
                <a:solidFill>
                  <a:srgbClr val="0F283E"/>
                </a:solidFill>
                <a:latin typeface="Arial" pitchFamily="34" charset="0"/>
              </a:defRPr>
            </a:pPr>
            <a:endParaRPr lang="en-US"/>
          </a:p>
        </c:txPr>
        <c:crossAx val="67451136"/>
        <c:crosses val="autoZero"/>
        <c:crossBetween val="between"/>
      </c:valAx>
    </c:plotArea>
    <c:plotVisOnly val="1"/>
    <c:dispBlanksAs val="zero"/>
    <c:showDLblsOverMax val="1"/>
  </c:chart>
  <c:txPr>
    <a:bodyPr/>
    <a:lstStyle/>
    <a:p>
      <a:pPr>
        <a:defRPr sz="1800" smtId="4294967295"/>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0D456-EF70-4F98-AA63-518493A9EC36}"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en-US"/>
        </a:p>
      </dgm:t>
    </dgm:pt>
    <dgm:pt modelId="{FA38808F-2AB5-4E20-A7BE-189A8D407FFF}">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US" sz="3100" b="1" dirty="0">
              <a:solidFill>
                <a:srgbClr val="FF0000"/>
              </a:solidFill>
              <a:latin typeface="Arial" panose="020B0604020202020204" pitchFamily="34" charset="0"/>
              <a:cs typeface="Arial" panose="020B0604020202020204" pitchFamily="34" charset="0"/>
            </a:rPr>
            <a:t>Emerging Pathogens</a:t>
          </a:r>
        </a:p>
      </dgm:t>
    </dgm:pt>
    <dgm:pt modelId="{67A728CF-E7F5-4078-909E-F5459A6A513D}" type="parTrans" cxnId="{F9CA2328-0158-40BE-A317-368FB5E05A51}">
      <dgm:prSet/>
      <dgm:spPr/>
      <dgm:t>
        <a:bodyPr/>
        <a:lstStyle/>
        <a:p>
          <a:endParaRPr lang="en-US"/>
        </a:p>
      </dgm:t>
    </dgm:pt>
    <dgm:pt modelId="{2E32B96D-BEFE-477E-B693-C9F8B2CB153A}" type="sibTrans" cxnId="{F9CA2328-0158-40BE-A317-368FB5E05A51}">
      <dgm:prSet/>
      <dgm:spPr/>
      <dgm:t>
        <a:bodyPr/>
        <a:lstStyle/>
        <a:p>
          <a:endParaRPr lang="en-US"/>
        </a:p>
      </dgm:t>
    </dgm:pt>
    <dgm:pt modelId="{0FD2D254-6965-47EE-9F6F-93B8529E8213}">
      <dgm:prSet phldrT="[Text]" custT="1"/>
      <dgm:spPr/>
      <dgm:t>
        <a:bodyPr/>
        <a:lstStyle/>
        <a:p>
          <a:r>
            <a:rPr lang="en-US" sz="2400" dirty="0">
              <a:latin typeface="Arial" panose="020B0604020202020204" pitchFamily="34" charset="0"/>
              <a:cs typeface="Arial" panose="020B0604020202020204" pitchFamily="34" charset="0"/>
            </a:rPr>
            <a:t>HIV</a:t>
          </a:r>
        </a:p>
      </dgm:t>
    </dgm:pt>
    <dgm:pt modelId="{7F45244C-A25B-4F94-B1C1-08E3BDED4F5D}" type="parTrans" cxnId="{48225B5B-2148-42FA-8CE5-67AD903510BB}">
      <dgm:prSet custT="1"/>
      <dgm:spPr>
        <a:ln>
          <a:solidFill>
            <a:srgbClr val="FF0000"/>
          </a:solidFill>
        </a:ln>
      </dgm:spPr>
      <dgm:t>
        <a:bodyPr/>
        <a:lstStyle/>
        <a:p>
          <a:endParaRPr lang="en-US" sz="1050"/>
        </a:p>
      </dgm:t>
    </dgm:pt>
    <dgm:pt modelId="{81B0B950-79D1-4734-91B3-1049C598DC56}" type="sibTrans" cxnId="{48225B5B-2148-42FA-8CE5-67AD903510BB}">
      <dgm:prSet/>
      <dgm:spPr/>
      <dgm:t>
        <a:bodyPr/>
        <a:lstStyle/>
        <a:p>
          <a:endParaRPr lang="en-US"/>
        </a:p>
      </dgm:t>
    </dgm:pt>
    <dgm:pt modelId="{195B0BA5-6A89-4A84-A1A1-BF56C680DD27}">
      <dgm:prSet custT="1"/>
      <dgm:spPr/>
      <dgm:t>
        <a:bodyPr/>
        <a:lstStyle/>
        <a:p>
          <a:r>
            <a:rPr lang="en-US" sz="2400" dirty="0">
              <a:latin typeface="Arial" panose="020B0604020202020204" pitchFamily="34" charset="0"/>
              <a:cs typeface="Arial" panose="020B0604020202020204" pitchFamily="34" charset="0"/>
            </a:rPr>
            <a:t>Multidrug Resistant TB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(MDR-TB)</a:t>
          </a:r>
        </a:p>
      </dgm:t>
    </dgm:pt>
    <dgm:pt modelId="{99970B8E-5E8E-4A25-AD44-9E30BAFB079C}" type="parTrans" cxnId="{5C2724DD-602B-4A11-8629-41EA739CFECC}">
      <dgm:prSet custT="1"/>
      <dgm:spPr>
        <a:ln>
          <a:solidFill>
            <a:srgbClr val="FF0000"/>
          </a:solidFill>
        </a:ln>
      </dgm:spPr>
      <dgm:t>
        <a:bodyPr/>
        <a:lstStyle/>
        <a:p>
          <a:endParaRPr lang="en-US" sz="1050"/>
        </a:p>
      </dgm:t>
    </dgm:pt>
    <dgm:pt modelId="{FA9AD539-016E-4B38-9910-64DC1AE6186C}" type="sibTrans" cxnId="{5C2724DD-602B-4A11-8629-41EA739CFECC}">
      <dgm:prSet/>
      <dgm:spPr/>
      <dgm:t>
        <a:bodyPr/>
        <a:lstStyle/>
        <a:p>
          <a:endParaRPr lang="en-US"/>
        </a:p>
      </dgm:t>
    </dgm:pt>
    <dgm:pt modelId="{FFA28381-C66D-4CFF-81F8-31B0AB53F386}">
      <dgm:prSet custT="1"/>
      <dgm:spPr/>
      <dgm:t>
        <a:bodyPr/>
        <a:lstStyle/>
        <a:p>
          <a:r>
            <a:rPr lang="en-US" sz="2400" dirty="0">
              <a:latin typeface="Arial" panose="020B0604020202020204" pitchFamily="34" charset="0"/>
              <a:cs typeface="Arial" panose="020B0604020202020204" pitchFamily="34" charset="0"/>
            </a:rPr>
            <a:t>West Nile Virus</a:t>
          </a:r>
        </a:p>
      </dgm:t>
    </dgm:pt>
    <dgm:pt modelId="{CE1714BE-0266-487D-81AC-EF1C5DDAD02C}" type="parTrans" cxnId="{4E9DA188-7CCE-4478-804B-CEE2850C04B1}">
      <dgm:prSet custT="1"/>
      <dgm:spPr>
        <a:ln>
          <a:solidFill>
            <a:srgbClr val="FF0000"/>
          </a:solidFill>
        </a:ln>
      </dgm:spPr>
      <dgm:t>
        <a:bodyPr/>
        <a:lstStyle/>
        <a:p>
          <a:endParaRPr lang="en-US" sz="1050"/>
        </a:p>
      </dgm:t>
    </dgm:pt>
    <dgm:pt modelId="{1B6F461A-083F-408C-9C91-3DDC6FB7191F}" type="sibTrans" cxnId="{4E9DA188-7CCE-4478-804B-CEE2850C04B1}">
      <dgm:prSet/>
      <dgm:spPr/>
      <dgm:t>
        <a:bodyPr/>
        <a:lstStyle/>
        <a:p>
          <a:endParaRPr lang="en-US"/>
        </a:p>
      </dgm:t>
    </dgm:pt>
    <dgm:pt modelId="{16B923D4-4EFD-41C0-B6FA-DD2A9FC0DC06}">
      <dgm:prSet custT="1"/>
      <dgm:spPr/>
      <dgm:t>
        <a:bodyPr/>
        <a:lstStyle/>
        <a:p>
          <a:r>
            <a:rPr lang="en-US" sz="2400" dirty="0">
              <a:latin typeface="Arial" panose="020B0604020202020204" pitchFamily="34" charset="0"/>
              <a:cs typeface="Arial" panose="020B0604020202020204" pitchFamily="34" charset="0"/>
            </a:rPr>
            <a:t>Hanta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Virus</a:t>
          </a:r>
        </a:p>
      </dgm:t>
    </dgm:pt>
    <dgm:pt modelId="{00DC338A-26C6-4301-BB71-D3D6EF5A8B1B}" type="parTrans" cxnId="{BBF027F4-51C6-4B23-A2FC-A32159A762D1}">
      <dgm:prSet custT="1"/>
      <dgm:spPr>
        <a:ln>
          <a:solidFill>
            <a:srgbClr val="FF0000"/>
          </a:solidFill>
        </a:ln>
      </dgm:spPr>
      <dgm:t>
        <a:bodyPr/>
        <a:lstStyle/>
        <a:p>
          <a:endParaRPr lang="en-US" sz="1050"/>
        </a:p>
      </dgm:t>
    </dgm:pt>
    <dgm:pt modelId="{17C45660-C560-4DC2-B7F7-BC8C9EAF5E35}" type="sibTrans" cxnId="{BBF027F4-51C6-4B23-A2FC-A32159A762D1}">
      <dgm:prSet/>
      <dgm:spPr/>
      <dgm:t>
        <a:bodyPr/>
        <a:lstStyle/>
        <a:p>
          <a:endParaRPr lang="en-US"/>
        </a:p>
      </dgm:t>
    </dgm:pt>
    <dgm:pt modelId="{D5D6B45F-5AA2-49F4-BB7B-145105454939}">
      <dgm:prSet custT="1"/>
      <dgm:spPr/>
      <dgm:t>
        <a:bodyPr/>
        <a:lstStyle/>
        <a:p>
          <a:r>
            <a:rPr lang="en-US" sz="2400" dirty="0">
              <a:latin typeface="Arial" panose="020B0604020202020204" pitchFamily="34" charset="0"/>
              <a:cs typeface="Arial" panose="020B0604020202020204" pitchFamily="34" charset="0"/>
            </a:rPr>
            <a:t>Zika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Virus</a:t>
          </a:r>
        </a:p>
      </dgm:t>
    </dgm:pt>
    <dgm:pt modelId="{C3E0D320-C07D-48A7-AB21-D09DBFC30318}" type="parTrans" cxnId="{2BC80F27-3380-41AF-B9B1-57917C35BAB0}">
      <dgm:prSet custT="1"/>
      <dgm:spPr>
        <a:ln>
          <a:solidFill>
            <a:srgbClr val="FF0000"/>
          </a:solidFill>
        </a:ln>
      </dgm:spPr>
      <dgm:t>
        <a:bodyPr/>
        <a:lstStyle/>
        <a:p>
          <a:endParaRPr lang="en-US" sz="1050"/>
        </a:p>
      </dgm:t>
    </dgm:pt>
    <dgm:pt modelId="{922296A1-910A-4350-9FA8-D2B2296E6040}" type="sibTrans" cxnId="{2BC80F27-3380-41AF-B9B1-57917C35BAB0}">
      <dgm:prSet/>
      <dgm:spPr/>
      <dgm:t>
        <a:bodyPr/>
        <a:lstStyle/>
        <a:p>
          <a:endParaRPr lang="en-US"/>
        </a:p>
      </dgm:t>
    </dgm:pt>
    <dgm:pt modelId="{02ABAC8C-BE16-4E75-8154-1716C323437A}">
      <dgm:prSet custT="1"/>
      <dgm:spPr/>
      <dgm:t>
        <a:bodyPr/>
        <a:lstStyle/>
        <a:p>
          <a:r>
            <a:rPr lang="en-US" sz="2400" dirty="0">
              <a:latin typeface="Arial" panose="020B0604020202020204" pitchFamily="34" charset="0"/>
              <a:cs typeface="Arial" panose="020B0604020202020204" pitchFamily="34" charset="0"/>
            </a:rPr>
            <a:t>H1NI Influenza</a:t>
          </a:r>
        </a:p>
      </dgm:t>
    </dgm:pt>
    <dgm:pt modelId="{F04468D4-21F5-4996-A0CC-FCF02DDE9D29}" type="parTrans" cxnId="{3E1D4C6B-1452-41C0-889E-A565C7EB88BF}">
      <dgm:prSet custT="1"/>
      <dgm:spPr>
        <a:ln>
          <a:solidFill>
            <a:srgbClr val="FF0000"/>
          </a:solidFill>
        </a:ln>
      </dgm:spPr>
      <dgm:t>
        <a:bodyPr/>
        <a:lstStyle/>
        <a:p>
          <a:endParaRPr lang="en-US" sz="1050"/>
        </a:p>
      </dgm:t>
    </dgm:pt>
    <dgm:pt modelId="{5FA5FDFB-436F-4D48-93B4-FFF469DDD50C}" type="sibTrans" cxnId="{3E1D4C6B-1452-41C0-889E-A565C7EB88BF}">
      <dgm:prSet/>
      <dgm:spPr/>
      <dgm:t>
        <a:bodyPr/>
        <a:lstStyle/>
        <a:p>
          <a:endParaRPr lang="en-US"/>
        </a:p>
      </dgm:t>
    </dgm:pt>
    <dgm:pt modelId="{ADAAE1B7-2528-4E57-BDD8-33A5D7AE0C20}">
      <dgm:prSet custT="1"/>
      <dgm:spPr/>
      <dgm:t>
        <a:bodyPr/>
        <a:lstStyle/>
        <a:p>
          <a:r>
            <a:rPr lang="en-US" sz="2100" dirty="0">
              <a:latin typeface="Arial" panose="020B0604020202020204" pitchFamily="34" charset="0"/>
              <a:cs typeface="Arial" panose="020B0604020202020204" pitchFamily="34" charset="0"/>
            </a:rPr>
            <a:t>Middle Eastern Respiratory Syndrome (MERS)</a:t>
          </a:r>
        </a:p>
      </dgm:t>
    </dgm:pt>
    <dgm:pt modelId="{AEFBB402-F924-49E5-8211-7DF548141439}" type="parTrans" cxnId="{00517EC1-04A3-4644-A21C-0CB43DCC854A}">
      <dgm:prSet custT="1"/>
      <dgm:spPr>
        <a:ln>
          <a:solidFill>
            <a:srgbClr val="FF0000"/>
          </a:solidFill>
        </a:ln>
      </dgm:spPr>
      <dgm:t>
        <a:bodyPr/>
        <a:lstStyle/>
        <a:p>
          <a:endParaRPr lang="en-US" sz="1050"/>
        </a:p>
      </dgm:t>
    </dgm:pt>
    <dgm:pt modelId="{1734E0D0-AF3E-4BB8-9BA8-AC21C2B55C97}" type="sibTrans" cxnId="{00517EC1-04A3-4644-A21C-0CB43DCC854A}">
      <dgm:prSet/>
      <dgm:spPr/>
      <dgm:t>
        <a:bodyPr/>
        <a:lstStyle/>
        <a:p>
          <a:endParaRPr lang="en-US"/>
        </a:p>
      </dgm:t>
    </dgm:pt>
    <dgm:pt modelId="{A4204BB1-0257-478F-8DE0-EDEAD1F1AEFB}">
      <dgm:prSet custT="1"/>
      <dgm:spPr/>
      <dgm:t>
        <a:bodyPr/>
        <a:lstStyle/>
        <a:p>
          <a:r>
            <a:rPr lang="en-US" sz="2400" dirty="0">
              <a:latin typeface="Arial" panose="020B0604020202020204" pitchFamily="34" charset="0"/>
              <a:cs typeface="Arial" panose="020B0604020202020204" pitchFamily="34" charset="0"/>
            </a:rPr>
            <a:t>Chikungunya Virus</a:t>
          </a:r>
        </a:p>
      </dgm:t>
    </dgm:pt>
    <dgm:pt modelId="{43C5B334-654C-4320-8D6C-124C07EF339B}" type="parTrans" cxnId="{0BFD9AFC-C636-449D-9F72-D0B507189077}">
      <dgm:prSet custT="1"/>
      <dgm:spPr>
        <a:ln>
          <a:solidFill>
            <a:srgbClr val="FF0000"/>
          </a:solidFill>
        </a:ln>
      </dgm:spPr>
      <dgm:t>
        <a:bodyPr/>
        <a:lstStyle/>
        <a:p>
          <a:endParaRPr lang="en-US" sz="1050"/>
        </a:p>
      </dgm:t>
    </dgm:pt>
    <dgm:pt modelId="{AEE0DFA2-A57B-4505-B650-C617F07E0838}" type="sibTrans" cxnId="{0BFD9AFC-C636-449D-9F72-D0B507189077}">
      <dgm:prSet/>
      <dgm:spPr/>
      <dgm:t>
        <a:bodyPr/>
        <a:lstStyle/>
        <a:p>
          <a:endParaRPr lang="en-US"/>
        </a:p>
      </dgm:t>
    </dgm:pt>
    <dgm:pt modelId="{9FC6F6FC-CAC6-46FC-92BC-BA59E49C0896}">
      <dgm:prSet custT="1"/>
      <dgm:spPr/>
      <dgm:t>
        <a:bodyPr/>
        <a:lstStyle/>
        <a:p>
          <a:r>
            <a:rPr lang="en-US" sz="2400" dirty="0">
              <a:latin typeface="Arial" panose="020B0604020202020204" pitchFamily="34" charset="0"/>
              <a:cs typeface="Arial" panose="020B0604020202020204" pitchFamily="34" charset="0"/>
            </a:rPr>
            <a:t>Ebola</a:t>
          </a:r>
          <a:r>
            <a:rPr lang="en-US" sz="32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64D36DCA-E5B9-4139-83A8-D8C998165BC0}" type="parTrans" cxnId="{00FBD2B5-DFF8-4161-AC2A-9D544FFD8D37}">
      <dgm:prSet custT="1"/>
      <dgm:spPr>
        <a:ln>
          <a:solidFill>
            <a:srgbClr val="FF0000"/>
          </a:solidFill>
        </a:ln>
      </dgm:spPr>
      <dgm:t>
        <a:bodyPr/>
        <a:lstStyle/>
        <a:p>
          <a:endParaRPr lang="en-US" sz="1050"/>
        </a:p>
      </dgm:t>
    </dgm:pt>
    <dgm:pt modelId="{5E3486A2-B800-4B3D-8548-6198EA876675}" type="sibTrans" cxnId="{00FBD2B5-DFF8-4161-AC2A-9D544FFD8D37}">
      <dgm:prSet/>
      <dgm:spPr/>
      <dgm:t>
        <a:bodyPr/>
        <a:lstStyle/>
        <a:p>
          <a:endParaRPr lang="en-US"/>
        </a:p>
      </dgm:t>
    </dgm:pt>
    <dgm:pt modelId="{27C26483-B062-4805-B1D8-A40B434C8BC2}">
      <dgm:prSet custT="1"/>
      <dgm:spPr/>
      <dgm:t>
        <a:bodyPr/>
        <a:lstStyle/>
        <a:p>
          <a:r>
            <a:rPr lang="en-US" sz="2100" dirty="0">
              <a:latin typeface="Arial" panose="020B0604020202020204" pitchFamily="34" charset="0"/>
              <a:cs typeface="Arial" panose="020B0604020202020204" pitchFamily="34" charset="0"/>
            </a:rPr>
            <a:t>Severe Acute Respiratory Syndrome (SARS)</a:t>
          </a:r>
        </a:p>
      </dgm:t>
    </dgm:pt>
    <dgm:pt modelId="{C382919D-E321-497B-A8DF-7E6B0095111D}" type="parTrans" cxnId="{D7D215C4-4F42-44BE-977B-01265DEE675E}">
      <dgm:prSet custT="1"/>
      <dgm:spPr>
        <a:ln>
          <a:solidFill>
            <a:srgbClr val="FF0000"/>
          </a:solidFill>
        </a:ln>
      </dgm:spPr>
      <dgm:t>
        <a:bodyPr/>
        <a:lstStyle/>
        <a:p>
          <a:endParaRPr lang="en-US" sz="1050"/>
        </a:p>
      </dgm:t>
    </dgm:pt>
    <dgm:pt modelId="{4161FDC3-4690-48F4-9629-B1811DB9B896}" type="sibTrans" cxnId="{D7D215C4-4F42-44BE-977B-01265DEE675E}">
      <dgm:prSet/>
      <dgm:spPr/>
      <dgm:t>
        <a:bodyPr/>
        <a:lstStyle/>
        <a:p>
          <a:endParaRPr lang="en-US"/>
        </a:p>
      </dgm:t>
    </dgm:pt>
    <dgm:pt modelId="{9D6637F6-4E14-4143-83CB-216E8CF64D38}" type="pres">
      <dgm:prSet presAssocID="{14D0D456-EF70-4F98-AA63-518493A9EC36}" presName="cycle" presStyleCnt="0">
        <dgm:presLayoutVars>
          <dgm:chMax val="1"/>
          <dgm:dir/>
          <dgm:animLvl val="ctr"/>
          <dgm:resizeHandles val="exact"/>
        </dgm:presLayoutVars>
      </dgm:prSet>
      <dgm:spPr/>
    </dgm:pt>
    <dgm:pt modelId="{16D83EDC-4C42-414C-B586-D4A322E369A8}" type="pres">
      <dgm:prSet presAssocID="{FA38808F-2AB5-4E20-A7BE-189A8D407FFF}" presName="centerShape" presStyleLbl="node0" presStyleIdx="0" presStyleCnt="1" custScaleX="278266" custScaleY="169297" custLinFactNeighborX="-1835" custLinFactNeighborY="-3580"/>
      <dgm:spPr/>
    </dgm:pt>
    <dgm:pt modelId="{264D204D-463F-4222-9824-324763C4CAEE}" type="pres">
      <dgm:prSet presAssocID="{7F45244C-A25B-4F94-B1C1-08E3BDED4F5D}" presName="Name9" presStyleLbl="parChTrans1D2" presStyleIdx="0" presStyleCnt="10" custScaleX="2000000" custScaleY="107458"/>
      <dgm:spPr/>
    </dgm:pt>
    <dgm:pt modelId="{4BD1D9B0-D3FA-4C7A-9E6D-CD635B5F9878}" type="pres">
      <dgm:prSet presAssocID="{7F45244C-A25B-4F94-B1C1-08E3BDED4F5D}" presName="connTx" presStyleLbl="parChTrans1D2" presStyleIdx="0" presStyleCnt="10"/>
      <dgm:spPr/>
    </dgm:pt>
    <dgm:pt modelId="{0D43BD56-0918-4383-9E34-CF1895B282F1}" type="pres">
      <dgm:prSet presAssocID="{0FD2D254-6965-47EE-9F6F-93B8529E8213}" presName="node" presStyleLbl="node1" presStyleIdx="0" presStyleCnt="10" custScaleX="231885" custScaleY="107462" custRadScaleRad="95687" custRadScaleInc="-9453">
        <dgm:presLayoutVars>
          <dgm:bulletEnabled val="1"/>
        </dgm:presLayoutVars>
      </dgm:prSet>
      <dgm:spPr/>
    </dgm:pt>
    <dgm:pt modelId="{C069E881-E1F9-4F23-A606-7D4DAC965EB4}" type="pres">
      <dgm:prSet presAssocID="{99970B8E-5E8E-4A25-AD44-9E30BAFB079C}" presName="Name9" presStyleLbl="parChTrans1D2" presStyleIdx="1" presStyleCnt="10" custScaleX="2000000" custScaleY="107458"/>
      <dgm:spPr/>
    </dgm:pt>
    <dgm:pt modelId="{6246075C-5459-463F-8F0F-F3D4289E59C8}" type="pres">
      <dgm:prSet presAssocID="{99970B8E-5E8E-4A25-AD44-9E30BAFB079C}" presName="connTx" presStyleLbl="parChTrans1D2" presStyleIdx="1" presStyleCnt="10"/>
      <dgm:spPr/>
    </dgm:pt>
    <dgm:pt modelId="{BBC95833-57CC-44AB-BAF8-1BF978959B41}" type="pres">
      <dgm:prSet presAssocID="{195B0BA5-6A89-4A84-A1A1-BF56C680DD27}" presName="node" presStyleLbl="node1" presStyleIdx="1" presStyleCnt="10" custScaleX="270093" custScaleY="138378" custRadScaleRad="161600" custRadScaleInc="117646">
        <dgm:presLayoutVars>
          <dgm:bulletEnabled val="1"/>
        </dgm:presLayoutVars>
      </dgm:prSet>
      <dgm:spPr/>
    </dgm:pt>
    <dgm:pt modelId="{CF2E2E8C-BDB5-42F5-A4DB-60C718B7806D}" type="pres">
      <dgm:prSet presAssocID="{CE1714BE-0266-487D-81AC-EF1C5DDAD02C}" presName="Name9" presStyleLbl="parChTrans1D2" presStyleIdx="2" presStyleCnt="10" custScaleX="2000000" custScaleY="107458"/>
      <dgm:spPr/>
    </dgm:pt>
    <dgm:pt modelId="{8189F850-8B18-4F8B-850C-4B6F3E3130ED}" type="pres">
      <dgm:prSet presAssocID="{CE1714BE-0266-487D-81AC-EF1C5DDAD02C}" presName="connTx" presStyleLbl="parChTrans1D2" presStyleIdx="2" presStyleCnt="10"/>
      <dgm:spPr/>
    </dgm:pt>
    <dgm:pt modelId="{4A2155AA-C3CE-4E15-BCC9-0E0C5C047165}" type="pres">
      <dgm:prSet presAssocID="{FFA28381-C66D-4CFF-81F8-31B0AB53F386}" presName="node" presStyleLbl="node1" presStyleIdx="2" presStyleCnt="10" custScaleX="231885" custScaleY="107462" custRadScaleRad="148732" custRadScaleInc="45972">
        <dgm:presLayoutVars>
          <dgm:bulletEnabled val="1"/>
        </dgm:presLayoutVars>
      </dgm:prSet>
      <dgm:spPr/>
    </dgm:pt>
    <dgm:pt modelId="{C5E8565C-F9B1-4D1E-A5FC-22D730B9F893}" type="pres">
      <dgm:prSet presAssocID="{00DC338A-26C6-4301-BB71-D3D6EF5A8B1B}" presName="Name9" presStyleLbl="parChTrans1D2" presStyleIdx="3" presStyleCnt="10" custScaleX="2000000" custScaleY="107458"/>
      <dgm:spPr/>
    </dgm:pt>
    <dgm:pt modelId="{8AD50803-67CF-4F4E-8484-B027EFEDD27E}" type="pres">
      <dgm:prSet presAssocID="{00DC338A-26C6-4301-BB71-D3D6EF5A8B1B}" presName="connTx" presStyleLbl="parChTrans1D2" presStyleIdx="3" presStyleCnt="10"/>
      <dgm:spPr/>
    </dgm:pt>
    <dgm:pt modelId="{52A60CE4-9088-4B9E-B0B4-7BD9D3E73E7C}" type="pres">
      <dgm:prSet presAssocID="{16B923D4-4EFD-41C0-B6FA-DD2A9FC0DC06}" presName="node" presStyleLbl="node1" presStyleIdx="3" presStyleCnt="10" custScaleX="231885" custScaleY="107462" custRadScaleRad="154109" custRadScaleInc="-32863">
        <dgm:presLayoutVars>
          <dgm:bulletEnabled val="1"/>
        </dgm:presLayoutVars>
      </dgm:prSet>
      <dgm:spPr/>
    </dgm:pt>
    <dgm:pt modelId="{0E7E234F-B86B-4589-8871-FB84B494945E}" type="pres">
      <dgm:prSet presAssocID="{C3E0D320-C07D-48A7-AB21-D09DBFC30318}" presName="Name9" presStyleLbl="parChTrans1D2" presStyleIdx="4" presStyleCnt="10" custScaleX="2000000" custScaleY="107458"/>
      <dgm:spPr/>
    </dgm:pt>
    <dgm:pt modelId="{EF8CE826-F65A-450D-884F-81E043C45892}" type="pres">
      <dgm:prSet presAssocID="{C3E0D320-C07D-48A7-AB21-D09DBFC30318}" presName="connTx" presStyleLbl="parChTrans1D2" presStyleIdx="4" presStyleCnt="10"/>
      <dgm:spPr/>
    </dgm:pt>
    <dgm:pt modelId="{08A09548-3B7B-4B6B-AC92-BC745A070071}" type="pres">
      <dgm:prSet presAssocID="{D5D6B45F-5AA2-49F4-BB7B-145105454939}" presName="node" presStyleLbl="node1" presStyleIdx="4" presStyleCnt="10" custScaleX="216331" custScaleY="122673" custRadScaleRad="149452" custRadScaleInc="-86491">
        <dgm:presLayoutVars>
          <dgm:bulletEnabled val="1"/>
        </dgm:presLayoutVars>
      </dgm:prSet>
      <dgm:spPr/>
    </dgm:pt>
    <dgm:pt modelId="{6A63DDB8-ECAF-45CF-BFF5-1B01B93A8FA2}" type="pres">
      <dgm:prSet presAssocID="{F04468D4-21F5-4996-A0CC-FCF02DDE9D29}" presName="Name9" presStyleLbl="parChTrans1D2" presStyleIdx="5" presStyleCnt="10" custScaleX="2000000" custScaleY="107458"/>
      <dgm:spPr/>
    </dgm:pt>
    <dgm:pt modelId="{3D7CA2AD-4DC7-4F71-BC74-C98388031971}" type="pres">
      <dgm:prSet presAssocID="{F04468D4-21F5-4996-A0CC-FCF02DDE9D29}" presName="connTx" presStyleLbl="parChTrans1D2" presStyleIdx="5" presStyleCnt="10"/>
      <dgm:spPr/>
    </dgm:pt>
    <dgm:pt modelId="{FA333837-3C62-4D3F-927D-151DC7DFEF65}" type="pres">
      <dgm:prSet presAssocID="{02ABAC8C-BE16-4E75-8154-1716C323437A}" presName="node" presStyleLbl="node1" presStyleIdx="5" presStyleCnt="10" custScaleX="231885" custScaleY="134751" custRadScaleRad="95807" custRadScaleInc="9636">
        <dgm:presLayoutVars>
          <dgm:bulletEnabled val="1"/>
        </dgm:presLayoutVars>
      </dgm:prSet>
      <dgm:spPr/>
    </dgm:pt>
    <dgm:pt modelId="{A3F90238-98EF-42E4-9850-D25740576F76}" type="pres">
      <dgm:prSet presAssocID="{AEFBB402-F924-49E5-8211-7DF548141439}" presName="Name9" presStyleLbl="parChTrans1D2" presStyleIdx="6" presStyleCnt="10" custScaleX="2000000" custScaleY="107458"/>
      <dgm:spPr/>
    </dgm:pt>
    <dgm:pt modelId="{9804FB2B-2040-4FF5-8044-0359C20E3A58}" type="pres">
      <dgm:prSet presAssocID="{AEFBB402-F924-49E5-8211-7DF548141439}" presName="connTx" presStyleLbl="parChTrans1D2" presStyleIdx="6" presStyleCnt="10"/>
      <dgm:spPr/>
    </dgm:pt>
    <dgm:pt modelId="{ADB9906A-B5C4-4D4B-9CC1-EE80295A4E6C}" type="pres">
      <dgm:prSet presAssocID="{ADAAE1B7-2528-4E57-BDD8-33A5D7AE0C20}" presName="node" presStyleLbl="node1" presStyleIdx="6" presStyleCnt="10" custScaleX="269029" custScaleY="138208" custRadScaleRad="161011" custRadScaleInc="103234">
        <dgm:presLayoutVars>
          <dgm:bulletEnabled val="1"/>
        </dgm:presLayoutVars>
      </dgm:prSet>
      <dgm:spPr/>
    </dgm:pt>
    <dgm:pt modelId="{48089065-8297-48CB-8BA5-A385A4B4529B}" type="pres">
      <dgm:prSet presAssocID="{43C5B334-654C-4320-8D6C-124C07EF339B}" presName="Name9" presStyleLbl="parChTrans1D2" presStyleIdx="7" presStyleCnt="10" custScaleX="2000000" custScaleY="107458"/>
      <dgm:spPr/>
    </dgm:pt>
    <dgm:pt modelId="{7F8F25CC-F318-4D99-81A5-E1E1455B2060}" type="pres">
      <dgm:prSet presAssocID="{43C5B334-654C-4320-8D6C-124C07EF339B}" presName="connTx" presStyleLbl="parChTrans1D2" presStyleIdx="7" presStyleCnt="10"/>
      <dgm:spPr/>
    </dgm:pt>
    <dgm:pt modelId="{B4CA667B-DB71-4E26-9C11-22986AD6749E}" type="pres">
      <dgm:prSet presAssocID="{A4204BB1-0257-478F-8DE0-EDEAD1F1AEFB}" presName="node" presStyleLbl="node1" presStyleIdx="7" presStyleCnt="10" custScaleX="246682" custScaleY="107462" custRadScaleRad="143332" custRadScaleInc="30721">
        <dgm:presLayoutVars>
          <dgm:bulletEnabled val="1"/>
        </dgm:presLayoutVars>
      </dgm:prSet>
      <dgm:spPr/>
    </dgm:pt>
    <dgm:pt modelId="{32C65D28-27D9-43D8-BFC5-21EED4B305E9}" type="pres">
      <dgm:prSet presAssocID="{64D36DCA-E5B9-4139-83A8-D8C998165BC0}" presName="Name9" presStyleLbl="parChTrans1D2" presStyleIdx="8" presStyleCnt="10" custScaleX="2000000" custScaleY="107458"/>
      <dgm:spPr/>
    </dgm:pt>
    <dgm:pt modelId="{5962C5B2-FE27-4151-A73D-F16D7E971BFA}" type="pres">
      <dgm:prSet presAssocID="{64D36DCA-E5B9-4139-83A8-D8C998165BC0}" presName="connTx" presStyleLbl="parChTrans1D2" presStyleIdx="8" presStyleCnt="10"/>
      <dgm:spPr/>
    </dgm:pt>
    <dgm:pt modelId="{AFB83EAE-3406-4949-BD06-5B213EE65343}" type="pres">
      <dgm:prSet presAssocID="{9FC6F6FC-CAC6-46FC-92BC-BA59E49C0896}" presName="node" presStyleLbl="node1" presStyleIdx="8" presStyleCnt="10" custScaleX="231885" custScaleY="107462" custRadScaleRad="159657" custRadScaleInc="-49667">
        <dgm:presLayoutVars>
          <dgm:bulletEnabled val="1"/>
        </dgm:presLayoutVars>
      </dgm:prSet>
      <dgm:spPr/>
    </dgm:pt>
    <dgm:pt modelId="{C32F818A-E288-4703-8433-5F91659D1566}" type="pres">
      <dgm:prSet presAssocID="{C382919D-E321-497B-A8DF-7E6B0095111D}" presName="Name9" presStyleLbl="parChTrans1D2" presStyleIdx="9" presStyleCnt="10" custScaleX="2000000" custScaleY="107458"/>
      <dgm:spPr/>
    </dgm:pt>
    <dgm:pt modelId="{E018AAE6-31D0-44AF-BBBF-A583ABFAE087}" type="pres">
      <dgm:prSet presAssocID="{C382919D-E321-497B-A8DF-7E6B0095111D}" presName="connTx" presStyleLbl="parChTrans1D2" presStyleIdx="9" presStyleCnt="10"/>
      <dgm:spPr/>
    </dgm:pt>
    <dgm:pt modelId="{2E446803-7540-4E16-BCE0-6C9348F8F584}" type="pres">
      <dgm:prSet presAssocID="{27C26483-B062-4805-B1D8-A40B434C8BC2}" presName="node" presStyleLbl="node1" presStyleIdx="9" presStyleCnt="10" custScaleX="281126" custScaleY="149728" custRadScaleRad="157348" custRadScaleInc="-115973">
        <dgm:presLayoutVars>
          <dgm:bulletEnabled val="1"/>
        </dgm:presLayoutVars>
      </dgm:prSet>
      <dgm:spPr/>
    </dgm:pt>
  </dgm:ptLst>
  <dgm:cxnLst>
    <dgm:cxn modelId="{28F3BE05-652A-45EA-8CAD-54EDA8431B06}" type="presOf" srcId="{C382919D-E321-497B-A8DF-7E6B0095111D}" destId="{E018AAE6-31D0-44AF-BBBF-A583ABFAE087}" srcOrd="1" destOrd="0" presId="urn:microsoft.com/office/officeart/2005/8/layout/radial1"/>
    <dgm:cxn modelId="{77D5BE11-53E9-4507-A003-65638BC601FE}" type="presOf" srcId="{C382919D-E321-497B-A8DF-7E6B0095111D}" destId="{C32F818A-E288-4703-8433-5F91659D1566}" srcOrd="0" destOrd="0" presId="urn:microsoft.com/office/officeart/2005/8/layout/radial1"/>
    <dgm:cxn modelId="{7157C313-40C2-4DC1-92C2-69388958D77B}" type="presOf" srcId="{64D36DCA-E5B9-4139-83A8-D8C998165BC0}" destId="{5962C5B2-FE27-4151-A73D-F16D7E971BFA}" srcOrd="1" destOrd="0" presId="urn:microsoft.com/office/officeart/2005/8/layout/radial1"/>
    <dgm:cxn modelId="{FE78D41C-8F6C-4B3D-B888-198E43F21BDE}" type="presOf" srcId="{C3E0D320-C07D-48A7-AB21-D09DBFC30318}" destId="{EF8CE826-F65A-450D-884F-81E043C45892}" srcOrd="1" destOrd="0" presId="urn:microsoft.com/office/officeart/2005/8/layout/radial1"/>
    <dgm:cxn modelId="{2BC80F27-3380-41AF-B9B1-57917C35BAB0}" srcId="{FA38808F-2AB5-4E20-A7BE-189A8D407FFF}" destId="{D5D6B45F-5AA2-49F4-BB7B-145105454939}" srcOrd="4" destOrd="0" parTransId="{C3E0D320-C07D-48A7-AB21-D09DBFC30318}" sibTransId="{922296A1-910A-4350-9FA8-D2B2296E6040}"/>
    <dgm:cxn modelId="{DBCF7C27-3330-4FD2-9EBC-C51CEF6CAA31}" type="presOf" srcId="{64D36DCA-E5B9-4139-83A8-D8C998165BC0}" destId="{32C65D28-27D9-43D8-BFC5-21EED4B305E9}" srcOrd="0" destOrd="0" presId="urn:microsoft.com/office/officeart/2005/8/layout/radial1"/>
    <dgm:cxn modelId="{F9CA2328-0158-40BE-A317-368FB5E05A51}" srcId="{14D0D456-EF70-4F98-AA63-518493A9EC36}" destId="{FA38808F-2AB5-4E20-A7BE-189A8D407FFF}" srcOrd="0" destOrd="0" parTransId="{67A728CF-E7F5-4078-909E-F5459A6A513D}" sibTransId="{2E32B96D-BEFE-477E-B693-C9F8B2CB153A}"/>
    <dgm:cxn modelId="{CEC1E72D-D1FC-4E3F-993B-E54DF2DB464C}" type="presOf" srcId="{99970B8E-5E8E-4A25-AD44-9E30BAFB079C}" destId="{C069E881-E1F9-4F23-A606-7D4DAC965EB4}" srcOrd="0" destOrd="0" presId="urn:microsoft.com/office/officeart/2005/8/layout/radial1"/>
    <dgm:cxn modelId="{FC194E31-3C63-447E-9687-67A2C6CBBE0C}" type="presOf" srcId="{43C5B334-654C-4320-8D6C-124C07EF339B}" destId="{7F8F25CC-F318-4D99-81A5-E1E1455B2060}" srcOrd="1" destOrd="0" presId="urn:microsoft.com/office/officeart/2005/8/layout/radial1"/>
    <dgm:cxn modelId="{E25FB531-0E7A-4BA7-8CBC-9C34A9DD4619}" type="presOf" srcId="{02ABAC8C-BE16-4E75-8154-1716C323437A}" destId="{FA333837-3C62-4D3F-927D-151DC7DFEF65}" srcOrd="0" destOrd="0" presId="urn:microsoft.com/office/officeart/2005/8/layout/radial1"/>
    <dgm:cxn modelId="{FD7B4B32-9703-4F99-BA2F-A456CB6CD68E}" type="presOf" srcId="{FFA28381-C66D-4CFF-81F8-31B0AB53F386}" destId="{4A2155AA-C3CE-4E15-BCC9-0E0C5C047165}" srcOrd="0" destOrd="0" presId="urn:microsoft.com/office/officeart/2005/8/layout/radial1"/>
    <dgm:cxn modelId="{D3939A3B-0645-44D0-8E25-D6A80AA4D0B1}" type="presOf" srcId="{C3E0D320-C07D-48A7-AB21-D09DBFC30318}" destId="{0E7E234F-B86B-4589-8871-FB84B494945E}" srcOrd="0" destOrd="0" presId="urn:microsoft.com/office/officeart/2005/8/layout/radial1"/>
    <dgm:cxn modelId="{48225B5B-2148-42FA-8CE5-67AD903510BB}" srcId="{FA38808F-2AB5-4E20-A7BE-189A8D407FFF}" destId="{0FD2D254-6965-47EE-9F6F-93B8529E8213}" srcOrd="0" destOrd="0" parTransId="{7F45244C-A25B-4F94-B1C1-08E3BDED4F5D}" sibTransId="{81B0B950-79D1-4734-91B3-1049C598DC56}"/>
    <dgm:cxn modelId="{144A695D-DF50-4610-8F5C-EF4FE0EE2903}" type="presOf" srcId="{F04468D4-21F5-4996-A0CC-FCF02DDE9D29}" destId="{6A63DDB8-ECAF-45CF-BFF5-1B01B93A8FA2}" srcOrd="0" destOrd="0" presId="urn:microsoft.com/office/officeart/2005/8/layout/radial1"/>
    <dgm:cxn modelId="{E7F20B62-36F9-4165-A070-8580D0C251E4}" type="presOf" srcId="{99970B8E-5E8E-4A25-AD44-9E30BAFB079C}" destId="{6246075C-5459-463F-8F0F-F3D4289E59C8}" srcOrd="1" destOrd="0" presId="urn:microsoft.com/office/officeart/2005/8/layout/radial1"/>
    <dgm:cxn modelId="{AAA73E43-7DA6-43E8-B9F6-732350377687}" type="presOf" srcId="{00DC338A-26C6-4301-BB71-D3D6EF5A8B1B}" destId="{C5E8565C-F9B1-4D1E-A5FC-22D730B9F893}" srcOrd="0" destOrd="0" presId="urn:microsoft.com/office/officeart/2005/8/layout/radial1"/>
    <dgm:cxn modelId="{87001B65-E2FA-4360-BBA4-5655947546A3}" type="presOf" srcId="{CE1714BE-0266-487D-81AC-EF1C5DDAD02C}" destId="{CF2E2E8C-BDB5-42F5-A4DB-60C718B7806D}" srcOrd="0" destOrd="0" presId="urn:microsoft.com/office/officeart/2005/8/layout/radial1"/>
    <dgm:cxn modelId="{CFED6C46-2D71-48CB-83F0-B28003D7BB5D}" type="presOf" srcId="{14D0D456-EF70-4F98-AA63-518493A9EC36}" destId="{9D6637F6-4E14-4143-83CB-216E8CF64D38}" srcOrd="0" destOrd="0" presId="urn:microsoft.com/office/officeart/2005/8/layout/radial1"/>
    <dgm:cxn modelId="{16AE9D67-A24E-40EE-8425-C875C837D48E}" type="presOf" srcId="{0FD2D254-6965-47EE-9F6F-93B8529E8213}" destId="{0D43BD56-0918-4383-9E34-CF1895B282F1}" srcOrd="0" destOrd="0" presId="urn:microsoft.com/office/officeart/2005/8/layout/radial1"/>
    <dgm:cxn modelId="{3E1D4C6B-1452-41C0-889E-A565C7EB88BF}" srcId="{FA38808F-2AB5-4E20-A7BE-189A8D407FFF}" destId="{02ABAC8C-BE16-4E75-8154-1716C323437A}" srcOrd="5" destOrd="0" parTransId="{F04468D4-21F5-4996-A0CC-FCF02DDE9D29}" sibTransId="{5FA5FDFB-436F-4D48-93B4-FFF469DDD50C}"/>
    <dgm:cxn modelId="{4A348E4E-4184-40AC-B28B-EA6E0A9DEA56}" type="presOf" srcId="{AEFBB402-F924-49E5-8211-7DF548141439}" destId="{9804FB2B-2040-4FF5-8044-0359C20E3A58}" srcOrd="1" destOrd="0" presId="urn:microsoft.com/office/officeart/2005/8/layout/radial1"/>
    <dgm:cxn modelId="{A921A970-4199-47B7-ADD4-553742029E73}" type="presOf" srcId="{195B0BA5-6A89-4A84-A1A1-BF56C680DD27}" destId="{BBC95833-57CC-44AB-BAF8-1BF978959B41}" srcOrd="0" destOrd="0" presId="urn:microsoft.com/office/officeart/2005/8/layout/radial1"/>
    <dgm:cxn modelId="{7C9FFA5A-CF28-408D-B7AF-9B2CCC1DBCE9}" type="presOf" srcId="{FA38808F-2AB5-4E20-A7BE-189A8D407FFF}" destId="{16D83EDC-4C42-414C-B586-D4A322E369A8}" srcOrd="0" destOrd="0" presId="urn:microsoft.com/office/officeart/2005/8/layout/radial1"/>
    <dgm:cxn modelId="{FBC1BB7D-C399-497B-9502-7F1F47F2047B}" type="presOf" srcId="{F04468D4-21F5-4996-A0CC-FCF02DDE9D29}" destId="{3D7CA2AD-4DC7-4F71-BC74-C98388031971}" srcOrd="1" destOrd="0" presId="urn:microsoft.com/office/officeart/2005/8/layout/radial1"/>
    <dgm:cxn modelId="{4E9DA188-7CCE-4478-804B-CEE2850C04B1}" srcId="{FA38808F-2AB5-4E20-A7BE-189A8D407FFF}" destId="{FFA28381-C66D-4CFF-81F8-31B0AB53F386}" srcOrd="2" destOrd="0" parTransId="{CE1714BE-0266-487D-81AC-EF1C5DDAD02C}" sibTransId="{1B6F461A-083F-408C-9C91-3DDC6FB7191F}"/>
    <dgm:cxn modelId="{487A508D-4136-4F73-9B6D-D70CF65A9B81}" type="presOf" srcId="{43C5B334-654C-4320-8D6C-124C07EF339B}" destId="{48089065-8297-48CB-8BA5-A385A4B4529B}" srcOrd="0" destOrd="0" presId="urn:microsoft.com/office/officeart/2005/8/layout/radial1"/>
    <dgm:cxn modelId="{44748D8D-5B65-4046-B4A7-8E559C8510FD}" type="presOf" srcId="{00DC338A-26C6-4301-BB71-D3D6EF5A8B1B}" destId="{8AD50803-67CF-4F4E-8484-B027EFEDD27E}" srcOrd="1" destOrd="0" presId="urn:microsoft.com/office/officeart/2005/8/layout/radial1"/>
    <dgm:cxn modelId="{00FBD2B5-DFF8-4161-AC2A-9D544FFD8D37}" srcId="{FA38808F-2AB5-4E20-A7BE-189A8D407FFF}" destId="{9FC6F6FC-CAC6-46FC-92BC-BA59E49C0896}" srcOrd="8" destOrd="0" parTransId="{64D36DCA-E5B9-4139-83A8-D8C998165BC0}" sibTransId="{5E3486A2-B800-4B3D-8548-6198EA876675}"/>
    <dgm:cxn modelId="{8BB32EB7-4007-44F7-A267-0FAA45919E11}" type="presOf" srcId="{16B923D4-4EFD-41C0-B6FA-DD2A9FC0DC06}" destId="{52A60CE4-9088-4B9E-B0B4-7BD9D3E73E7C}" srcOrd="0" destOrd="0" presId="urn:microsoft.com/office/officeart/2005/8/layout/radial1"/>
    <dgm:cxn modelId="{FBC0D9BA-9505-4B98-9D48-2A7BC6D7E893}" type="presOf" srcId="{7F45244C-A25B-4F94-B1C1-08E3BDED4F5D}" destId="{4BD1D9B0-D3FA-4C7A-9E6D-CD635B5F9878}" srcOrd="1" destOrd="0" presId="urn:microsoft.com/office/officeart/2005/8/layout/radial1"/>
    <dgm:cxn modelId="{00517EC1-04A3-4644-A21C-0CB43DCC854A}" srcId="{FA38808F-2AB5-4E20-A7BE-189A8D407FFF}" destId="{ADAAE1B7-2528-4E57-BDD8-33A5D7AE0C20}" srcOrd="6" destOrd="0" parTransId="{AEFBB402-F924-49E5-8211-7DF548141439}" sibTransId="{1734E0D0-AF3E-4BB8-9BA8-AC21C2B55C97}"/>
    <dgm:cxn modelId="{D7D215C4-4F42-44BE-977B-01265DEE675E}" srcId="{FA38808F-2AB5-4E20-A7BE-189A8D407FFF}" destId="{27C26483-B062-4805-B1D8-A40B434C8BC2}" srcOrd="9" destOrd="0" parTransId="{C382919D-E321-497B-A8DF-7E6B0095111D}" sibTransId="{4161FDC3-4690-48F4-9629-B1811DB9B896}"/>
    <dgm:cxn modelId="{48CEF6CB-5776-4004-8580-752753D1A9F4}" type="presOf" srcId="{7F45244C-A25B-4F94-B1C1-08E3BDED4F5D}" destId="{264D204D-463F-4222-9824-324763C4CAEE}" srcOrd="0" destOrd="0" presId="urn:microsoft.com/office/officeart/2005/8/layout/radial1"/>
    <dgm:cxn modelId="{7FA238D7-454E-418D-8C7C-A35244844187}" type="presOf" srcId="{D5D6B45F-5AA2-49F4-BB7B-145105454939}" destId="{08A09548-3B7B-4B6B-AC92-BC745A070071}" srcOrd="0" destOrd="0" presId="urn:microsoft.com/office/officeart/2005/8/layout/radial1"/>
    <dgm:cxn modelId="{A2F672D9-DCE5-440F-8B4E-A06A237AE614}" type="presOf" srcId="{ADAAE1B7-2528-4E57-BDD8-33A5D7AE0C20}" destId="{ADB9906A-B5C4-4D4B-9CC1-EE80295A4E6C}" srcOrd="0" destOrd="0" presId="urn:microsoft.com/office/officeart/2005/8/layout/radial1"/>
    <dgm:cxn modelId="{5C2724DD-602B-4A11-8629-41EA739CFECC}" srcId="{FA38808F-2AB5-4E20-A7BE-189A8D407FFF}" destId="{195B0BA5-6A89-4A84-A1A1-BF56C680DD27}" srcOrd="1" destOrd="0" parTransId="{99970B8E-5E8E-4A25-AD44-9E30BAFB079C}" sibTransId="{FA9AD539-016E-4B38-9910-64DC1AE6186C}"/>
    <dgm:cxn modelId="{0ED756E7-1469-4C04-BD9A-6FD980849803}" type="presOf" srcId="{9FC6F6FC-CAC6-46FC-92BC-BA59E49C0896}" destId="{AFB83EAE-3406-4949-BD06-5B213EE65343}" srcOrd="0" destOrd="0" presId="urn:microsoft.com/office/officeart/2005/8/layout/radial1"/>
    <dgm:cxn modelId="{35DBF5EA-4F22-4900-87D1-0AB68423941D}" type="presOf" srcId="{AEFBB402-F924-49E5-8211-7DF548141439}" destId="{A3F90238-98EF-42E4-9850-D25740576F76}" srcOrd="0" destOrd="0" presId="urn:microsoft.com/office/officeart/2005/8/layout/radial1"/>
    <dgm:cxn modelId="{BBF027F4-51C6-4B23-A2FC-A32159A762D1}" srcId="{FA38808F-2AB5-4E20-A7BE-189A8D407FFF}" destId="{16B923D4-4EFD-41C0-B6FA-DD2A9FC0DC06}" srcOrd="3" destOrd="0" parTransId="{00DC338A-26C6-4301-BB71-D3D6EF5A8B1B}" sibTransId="{17C45660-C560-4DC2-B7F7-BC8C9EAF5E35}"/>
    <dgm:cxn modelId="{1D5172F4-A326-4FA5-976D-A5A655269EE0}" type="presOf" srcId="{A4204BB1-0257-478F-8DE0-EDEAD1F1AEFB}" destId="{B4CA667B-DB71-4E26-9C11-22986AD6749E}" srcOrd="0" destOrd="0" presId="urn:microsoft.com/office/officeart/2005/8/layout/radial1"/>
    <dgm:cxn modelId="{C852D4F9-2087-4BD9-B4E8-3C640806C19E}" type="presOf" srcId="{27C26483-B062-4805-B1D8-A40B434C8BC2}" destId="{2E446803-7540-4E16-BCE0-6C9348F8F584}" srcOrd="0" destOrd="0" presId="urn:microsoft.com/office/officeart/2005/8/layout/radial1"/>
    <dgm:cxn modelId="{FDF789FC-5FDB-4EE3-B73B-7CC04E5C783A}" type="presOf" srcId="{CE1714BE-0266-487D-81AC-EF1C5DDAD02C}" destId="{8189F850-8B18-4F8B-850C-4B6F3E3130ED}" srcOrd="1" destOrd="0" presId="urn:microsoft.com/office/officeart/2005/8/layout/radial1"/>
    <dgm:cxn modelId="{0BFD9AFC-C636-449D-9F72-D0B507189077}" srcId="{FA38808F-2AB5-4E20-A7BE-189A8D407FFF}" destId="{A4204BB1-0257-478F-8DE0-EDEAD1F1AEFB}" srcOrd="7" destOrd="0" parTransId="{43C5B334-654C-4320-8D6C-124C07EF339B}" sibTransId="{AEE0DFA2-A57B-4505-B650-C617F07E0838}"/>
    <dgm:cxn modelId="{3C3C6129-1E3A-4856-9821-35E128B215B1}" type="presParOf" srcId="{9D6637F6-4E14-4143-83CB-216E8CF64D38}" destId="{16D83EDC-4C42-414C-B586-D4A322E369A8}" srcOrd="0" destOrd="0" presId="urn:microsoft.com/office/officeart/2005/8/layout/radial1"/>
    <dgm:cxn modelId="{CA98E0E0-860B-4AC1-91AB-0D4FD5AA232C}" type="presParOf" srcId="{9D6637F6-4E14-4143-83CB-216E8CF64D38}" destId="{264D204D-463F-4222-9824-324763C4CAEE}" srcOrd="1" destOrd="0" presId="urn:microsoft.com/office/officeart/2005/8/layout/radial1"/>
    <dgm:cxn modelId="{3CE37720-AC72-484B-A44E-E9BDB22D0348}" type="presParOf" srcId="{264D204D-463F-4222-9824-324763C4CAEE}" destId="{4BD1D9B0-D3FA-4C7A-9E6D-CD635B5F9878}" srcOrd="0" destOrd="0" presId="urn:microsoft.com/office/officeart/2005/8/layout/radial1"/>
    <dgm:cxn modelId="{F3A6A940-3085-4D2D-81D7-784906CBBAAB}" type="presParOf" srcId="{9D6637F6-4E14-4143-83CB-216E8CF64D38}" destId="{0D43BD56-0918-4383-9E34-CF1895B282F1}" srcOrd="2" destOrd="0" presId="urn:microsoft.com/office/officeart/2005/8/layout/radial1"/>
    <dgm:cxn modelId="{3CD5C1BB-5E1B-4F6A-9AAD-CD0D228CE474}" type="presParOf" srcId="{9D6637F6-4E14-4143-83CB-216E8CF64D38}" destId="{C069E881-E1F9-4F23-A606-7D4DAC965EB4}" srcOrd="3" destOrd="0" presId="urn:microsoft.com/office/officeart/2005/8/layout/radial1"/>
    <dgm:cxn modelId="{C40932CE-CFFA-475E-8F20-6FDBB4D69A0F}" type="presParOf" srcId="{C069E881-E1F9-4F23-A606-7D4DAC965EB4}" destId="{6246075C-5459-463F-8F0F-F3D4289E59C8}" srcOrd="0" destOrd="0" presId="urn:microsoft.com/office/officeart/2005/8/layout/radial1"/>
    <dgm:cxn modelId="{8D8D66DB-95FB-4CFD-98A2-68F60D163A6F}" type="presParOf" srcId="{9D6637F6-4E14-4143-83CB-216E8CF64D38}" destId="{BBC95833-57CC-44AB-BAF8-1BF978959B41}" srcOrd="4" destOrd="0" presId="urn:microsoft.com/office/officeart/2005/8/layout/radial1"/>
    <dgm:cxn modelId="{7094B04B-332A-4693-BDCA-10F980FC4D6B}" type="presParOf" srcId="{9D6637F6-4E14-4143-83CB-216E8CF64D38}" destId="{CF2E2E8C-BDB5-42F5-A4DB-60C718B7806D}" srcOrd="5" destOrd="0" presId="urn:microsoft.com/office/officeart/2005/8/layout/radial1"/>
    <dgm:cxn modelId="{DA17CBC9-4BB1-46F3-BF7C-D2EE8B9D5346}" type="presParOf" srcId="{CF2E2E8C-BDB5-42F5-A4DB-60C718B7806D}" destId="{8189F850-8B18-4F8B-850C-4B6F3E3130ED}" srcOrd="0" destOrd="0" presId="urn:microsoft.com/office/officeart/2005/8/layout/radial1"/>
    <dgm:cxn modelId="{28431A48-0315-40C2-90D0-A74BFF7492B4}" type="presParOf" srcId="{9D6637F6-4E14-4143-83CB-216E8CF64D38}" destId="{4A2155AA-C3CE-4E15-BCC9-0E0C5C047165}" srcOrd="6" destOrd="0" presId="urn:microsoft.com/office/officeart/2005/8/layout/radial1"/>
    <dgm:cxn modelId="{C63380DC-09B4-425E-A757-B5C03229C00E}" type="presParOf" srcId="{9D6637F6-4E14-4143-83CB-216E8CF64D38}" destId="{C5E8565C-F9B1-4D1E-A5FC-22D730B9F893}" srcOrd="7" destOrd="0" presId="urn:microsoft.com/office/officeart/2005/8/layout/radial1"/>
    <dgm:cxn modelId="{523CE243-7FF4-43FD-8932-CFF726FBDFBC}" type="presParOf" srcId="{C5E8565C-F9B1-4D1E-A5FC-22D730B9F893}" destId="{8AD50803-67CF-4F4E-8484-B027EFEDD27E}" srcOrd="0" destOrd="0" presId="urn:microsoft.com/office/officeart/2005/8/layout/radial1"/>
    <dgm:cxn modelId="{E2730D7F-E6EE-4BFC-9470-3B1D4CCA4C20}" type="presParOf" srcId="{9D6637F6-4E14-4143-83CB-216E8CF64D38}" destId="{52A60CE4-9088-4B9E-B0B4-7BD9D3E73E7C}" srcOrd="8" destOrd="0" presId="urn:microsoft.com/office/officeart/2005/8/layout/radial1"/>
    <dgm:cxn modelId="{C4631925-23D9-4F03-A933-F965529B137D}" type="presParOf" srcId="{9D6637F6-4E14-4143-83CB-216E8CF64D38}" destId="{0E7E234F-B86B-4589-8871-FB84B494945E}" srcOrd="9" destOrd="0" presId="urn:microsoft.com/office/officeart/2005/8/layout/radial1"/>
    <dgm:cxn modelId="{5D1EC1DC-2AF1-4300-B290-B1C3F5938182}" type="presParOf" srcId="{0E7E234F-B86B-4589-8871-FB84B494945E}" destId="{EF8CE826-F65A-450D-884F-81E043C45892}" srcOrd="0" destOrd="0" presId="urn:microsoft.com/office/officeart/2005/8/layout/radial1"/>
    <dgm:cxn modelId="{879DBE04-292C-4592-8544-5C9C7E94AFE5}" type="presParOf" srcId="{9D6637F6-4E14-4143-83CB-216E8CF64D38}" destId="{08A09548-3B7B-4B6B-AC92-BC745A070071}" srcOrd="10" destOrd="0" presId="urn:microsoft.com/office/officeart/2005/8/layout/radial1"/>
    <dgm:cxn modelId="{169E952E-2351-46B0-8274-AE2291288695}" type="presParOf" srcId="{9D6637F6-4E14-4143-83CB-216E8CF64D38}" destId="{6A63DDB8-ECAF-45CF-BFF5-1B01B93A8FA2}" srcOrd="11" destOrd="0" presId="urn:microsoft.com/office/officeart/2005/8/layout/radial1"/>
    <dgm:cxn modelId="{4A6061A0-B46B-425A-BC9D-657A7D2DBFFC}" type="presParOf" srcId="{6A63DDB8-ECAF-45CF-BFF5-1B01B93A8FA2}" destId="{3D7CA2AD-4DC7-4F71-BC74-C98388031971}" srcOrd="0" destOrd="0" presId="urn:microsoft.com/office/officeart/2005/8/layout/radial1"/>
    <dgm:cxn modelId="{A1BBE405-D0A5-44C4-8E43-F3CBA9EC198E}" type="presParOf" srcId="{9D6637F6-4E14-4143-83CB-216E8CF64D38}" destId="{FA333837-3C62-4D3F-927D-151DC7DFEF65}" srcOrd="12" destOrd="0" presId="urn:microsoft.com/office/officeart/2005/8/layout/radial1"/>
    <dgm:cxn modelId="{053F78F4-17AE-4A99-8A5A-2DE4F2D40FAE}" type="presParOf" srcId="{9D6637F6-4E14-4143-83CB-216E8CF64D38}" destId="{A3F90238-98EF-42E4-9850-D25740576F76}" srcOrd="13" destOrd="0" presId="urn:microsoft.com/office/officeart/2005/8/layout/radial1"/>
    <dgm:cxn modelId="{8018CF3F-0181-4A11-B9CD-0D44294FCE9D}" type="presParOf" srcId="{A3F90238-98EF-42E4-9850-D25740576F76}" destId="{9804FB2B-2040-4FF5-8044-0359C20E3A58}" srcOrd="0" destOrd="0" presId="urn:microsoft.com/office/officeart/2005/8/layout/radial1"/>
    <dgm:cxn modelId="{E1CD1BD7-D3DE-4CAD-8B63-422A96AFC744}" type="presParOf" srcId="{9D6637F6-4E14-4143-83CB-216E8CF64D38}" destId="{ADB9906A-B5C4-4D4B-9CC1-EE80295A4E6C}" srcOrd="14" destOrd="0" presId="urn:microsoft.com/office/officeart/2005/8/layout/radial1"/>
    <dgm:cxn modelId="{1E7F2C27-95D0-4B41-94A6-3EA3DD83020F}" type="presParOf" srcId="{9D6637F6-4E14-4143-83CB-216E8CF64D38}" destId="{48089065-8297-48CB-8BA5-A385A4B4529B}" srcOrd="15" destOrd="0" presId="urn:microsoft.com/office/officeart/2005/8/layout/radial1"/>
    <dgm:cxn modelId="{5F6AD85C-7CFD-4A7D-984A-7CF881E17E22}" type="presParOf" srcId="{48089065-8297-48CB-8BA5-A385A4B4529B}" destId="{7F8F25CC-F318-4D99-81A5-E1E1455B2060}" srcOrd="0" destOrd="0" presId="urn:microsoft.com/office/officeart/2005/8/layout/radial1"/>
    <dgm:cxn modelId="{00E117D3-42E3-4513-957E-A2E134FB6D83}" type="presParOf" srcId="{9D6637F6-4E14-4143-83CB-216E8CF64D38}" destId="{B4CA667B-DB71-4E26-9C11-22986AD6749E}" srcOrd="16" destOrd="0" presId="urn:microsoft.com/office/officeart/2005/8/layout/radial1"/>
    <dgm:cxn modelId="{BC8ED964-7276-47D5-B6FA-3B7A2254E22A}" type="presParOf" srcId="{9D6637F6-4E14-4143-83CB-216E8CF64D38}" destId="{32C65D28-27D9-43D8-BFC5-21EED4B305E9}" srcOrd="17" destOrd="0" presId="urn:microsoft.com/office/officeart/2005/8/layout/radial1"/>
    <dgm:cxn modelId="{0254F134-6040-402A-9332-6639C4EAAEA3}" type="presParOf" srcId="{32C65D28-27D9-43D8-BFC5-21EED4B305E9}" destId="{5962C5B2-FE27-4151-A73D-F16D7E971BFA}" srcOrd="0" destOrd="0" presId="urn:microsoft.com/office/officeart/2005/8/layout/radial1"/>
    <dgm:cxn modelId="{CE44431D-B7ED-44F7-A0F2-A957BD518CCA}" type="presParOf" srcId="{9D6637F6-4E14-4143-83CB-216E8CF64D38}" destId="{AFB83EAE-3406-4949-BD06-5B213EE65343}" srcOrd="18" destOrd="0" presId="urn:microsoft.com/office/officeart/2005/8/layout/radial1"/>
    <dgm:cxn modelId="{AA2C4AE9-C3BA-41A3-A704-424476E90459}" type="presParOf" srcId="{9D6637F6-4E14-4143-83CB-216E8CF64D38}" destId="{C32F818A-E288-4703-8433-5F91659D1566}" srcOrd="19" destOrd="0" presId="urn:microsoft.com/office/officeart/2005/8/layout/radial1"/>
    <dgm:cxn modelId="{846A29E5-31C0-40DF-962E-B9876C444E3F}" type="presParOf" srcId="{C32F818A-E288-4703-8433-5F91659D1566}" destId="{E018AAE6-31D0-44AF-BBBF-A583ABFAE087}" srcOrd="0" destOrd="0" presId="urn:microsoft.com/office/officeart/2005/8/layout/radial1"/>
    <dgm:cxn modelId="{EF966300-9E71-48CC-9890-70F0DE715773}" type="presParOf" srcId="{9D6637F6-4E14-4143-83CB-216E8CF64D38}" destId="{2E446803-7540-4E16-BCE0-6C9348F8F584}"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83EDC-4C42-414C-B586-D4A322E369A8}">
      <dsp:nvSpPr>
        <dsp:cNvPr id="0" name=""/>
        <dsp:cNvSpPr/>
      </dsp:nvSpPr>
      <dsp:spPr>
        <a:xfrm>
          <a:off x="2859784" y="1647247"/>
          <a:ext cx="2933022" cy="1784450"/>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FF0000"/>
              </a:solidFill>
              <a:latin typeface="Arial" panose="020B0604020202020204" pitchFamily="34" charset="0"/>
              <a:cs typeface="Arial" panose="020B0604020202020204" pitchFamily="34" charset="0"/>
            </a:rPr>
            <a:t>Emerging Pathogens</a:t>
          </a:r>
        </a:p>
      </dsp:txBody>
      <dsp:txXfrm>
        <a:off x="3289315" y="1908574"/>
        <a:ext cx="2073960" cy="1261796"/>
      </dsp:txXfrm>
    </dsp:sp>
    <dsp:sp modelId="{264D204D-463F-4222-9824-324763C4CAEE}">
      <dsp:nvSpPr>
        <dsp:cNvPr id="0" name=""/>
        <dsp:cNvSpPr/>
      </dsp:nvSpPr>
      <dsp:spPr>
        <a:xfrm rot="16232197">
          <a:off x="4083844" y="1383237"/>
          <a:ext cx="506357" cy="21713"/>
        </a:xfrm>
        <a:custGeom>
          <a:avLst/>
          <a:gdLst/>
          <a:ahLst/>
          <a:cxnLst/>
          <a:rect l="0" t="0" r="0" b="0"/>
          <a:pathLst>
            <a:path>
              <a:moveTo>
                <a:pt x="0" y="10856"/>
              </a:moveTo>
              <a:lnTo>
                <a:pt x="506357"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083844" y="1380491"/>
        <a:ext cx="506357" cy="27206"/>
      </dsp:txXfrm>
    </dsp:sp>
    <dsp:sp modelId="{0D43BD56-0918-4383-9E34-CF1895B282F1}">
      <dsp:nvSpPr>
        <dsp:cNvPr id="0" name=""/>
        <dsp:cNvSpPr/>
      </dsp:nvSpPr>
      <dsp:spPr>
        <a:xfrm>
          <a:off x="3122623" y="8244"/>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HIV</a:t>
          </a:r>
        </a:p>
      </dsp:txBody>
      <dsp:txXfrm>
        <a:off x="3480560" y="174122"/>
        <a:ext cx="1728276" cy="800931"/>
      </dsp:txXfrm>
    </dsp:sp>
    <dsp:sp modelId="{C069E881-E1F9-4F23-A606-7D4DAC965EB4}">
      <dsp:nvSpPr>
        <dsp:cNvPr id="0" name=""/>
        <dsp:cNvSpPr/>
      </dsp:nvSpPr>
      <dsp:spPr>
        <a:xfrm rot="19747730">
          <a:off x="5288531" y="1599739"/>
          <a:ext cx="1183153" cy="21713"/>
        </a:xfrm>
        <a:custGeom>
          <a:avLst/>
          <a:gdLst/>
          <a:ahLst/>
          <a:cxnLst/>
          <a:rect l="0" t="0" r="0" b="0"/>
          <a:pathLst>
            <a:path>
              <a:moveTo>
                <a:pt x="0" y="10856"/>
              </a:moveTo>
              <a:lnTo>
                <a:pt x="1183153"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288531" y="1578811"/>
        <a:ext cx="1183153" cy="63569"/>
      </dsp:txXfrm>
    </dsp:sp>
    <dsp:sp modelId="{BBC95833-57CC-44AB-BAF8-1BF978959B41}">
      <dsp:nvSpPr>
        <dsp:cNvPr id="0" name=""/>
        <dsp:cNvSpPr/>
      </dsp:nvSpPr>
      <dsp:spPr>
        <a:xfrm>
          <a:off x="5890723" y="24036"/>
          <a:ext cx="2846876" cy="145855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Multidrug Resistant TB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(MDR-TB)</a:t>
          </a:r>
        </a:p>
      </dsp:txBody>
      <dsp:txXfrm>
        <a:off x="6307638" y="237636"/>
        <a:ext cx="2013046" cy="1031353"/>
      </dsp:txXfrm>
    </dsp:sp>
    <dsp:sp modelId="{CF2E2E8C-BDB5-42F5-A4DB-60C718B7806D}">
      <dsp:nvSpPr>
        <dsp:cNvPr id="0" name=""/>
        <dsp:cNvSpPr/>
      </dsp:nvSpPr>
      <dsp:spPr>
        <a:xfrm rot="21172234">
          <a:off x="5760532" y="2313116"/>
          <a:ext cx="577366" cy="21713"/>
        </a:xfrm>
        <a:custGeom>
          <a:avLst/>
          <a:gdLst/>
          <a:ahLst/>
          <a:cxnLst/>
          <a:rect l="0" t="0" r="0" b="0"/>
          <a:pathLst>
            <a:path>
              <a:moveTo>
                <a:pt x="0" y="10856"/>
              </a:moveTo>
              <a:lnTo>
                <a:pt x="577366"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760532" y="2308462"/>
        <a:ext cx="577366" cy="31021"/>
      </dsp:txXfrm>
    </dsp:sp>
    <dsp:sp modelId="{4A2155AA-C3CE-4E15-BCC9-0E0C5C047165}">
      <dsp:nvSpPr>
        <dsp:cNvPr id="0" name=""/>
        <dsp:cNvSpPr/>
      </dsp:nvSpPr>
      <dsp:spPr>
        <a:xfrm>
          <a:off x="6293449" y="1574225"/>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West Nile Virus</a:t>
          </a:r>
        </a:p>
      </dsp:txBody>
      <dsp:txXfrm>
        <a:off x="6651386" y="1740103"/>
        <a:ext cx="1728276" cy="800931"/>
      </dsp:txXfrm>
    </dsp:sp>
    <dsp:sp modelId="{C5E8565C-F9B1-4D1E-A5FC-22D730B9F893}">
      <dsp:nvSpPr>
        <dsp:cNvPr id="0" name=""/>
        <dsp:cNvSpPr/>
      </dsp:nvSpPr>
      <dsp:spPr>
        <a:xfrm rot="920974">
          <a:off x="5648232" y="3005491"/>
          <a:ext cx="830642" cy="21713"/>
        </a:xfrm>
        <a:custGeom>
          <a:avLst/>
          <a:gdLst/>
          <a:ahLst/>
          <a:cxnLst/>
          <a:rect l="0" t="0" r="0" b="0"/>
          <a:pathLst>
            <a:path>
              <a:moveTo>
                <a:pt x="0" y="10856"/>
              </a:moveTo>
              <a:lnTo>
                <a:pt x="830642"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648232" y="2994033"/>
        <a:ext cx="830642" cy="44629"/>
      </dsp:txXfrm>
    </dsp:sp>
    <dsp:sp modelId="{52A60CE4-9088-4B9E-B0B4-7BD9D3E73E7C}">
      <dsp:nvSpPr>
        <dsp:cNvPr id="0" name=""/>
        <dsp:cNvSpPr/>
      </dsp:nvSpPr>
      <dsp:spPr>
        <a:xfrm>
          <a:off x="6293449" y="2848568"/>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Hanta</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Virus</a:t>
          </a:r>
        </a:p>
      </dsp:txBody>
      <dsp:txXfrm>
        <a:off x="6651386" y="3014446"/>
        <a:ext cx="1728276" cy="800931"/>
      </dsp:txXfrm>
    </dsp:sp>
    <dsp:sp modelId="{0E7E234F-B86B-4589-8871-FB84B494945E}">
      <dsp:nvSpPr>
        <dsp:cNvPr id="0" name=""/>
        <dsp:cNvSpPr/>
      </dsp:nvSpPr>
      <dsp:spPr>
        <a:xfrm rot="2378852">
          <a:off x="5019519" y="3732365"/>
          <a:ext cx="1518808" cy="21713"/>
        </a:xfrm>
        <a:custGeom>
          <a:avLst/>
          <a:gdLst/>
          <a:ahLst/>
          <a:cxnLst/>
          <a:rect l="0" t="0" r="0" b="0"/>
          <a:pathLst>
            <a:path>
              <a:moveTo>
                <a:pt x="0" y="10856"/>
              </a:moveTo>
              <a:lnTo>
                <a:pt x="1518808"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019519" y="3702420"/>
        <a:ext cx="1518808" cy="81604"/>
      </dsp:txXfrm>
    </dsp:sp>
    <dsp:sp modelId="{08A09548-3B7B-4B6B-AC92-BC745A070071}">
      <dsp:nvSpPr>
        <dsp:cNvPr id="0" name=""/>
        <dsp:cNvSpPr/>
      </dsp:nvSpPr>
      <dsp:spPr>
        <a:xfrm>
          <a:off x="5867406" y="4114806"/>
          <a:ext cx="2280205" cy="129301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Zika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Virus</a:t>
          </a:r>
        </a:p>
      </dsp:txBody>
      <dsp:txXfrm>
        <a:off x="6201334" y="4304164"/>
        <a:ext cx="1612349" cy="914301"/>
      </dsp:txXfrm>
    </dsp:sp>
    <dsp:sp modelId="{6A63DDB8-ECAF-45CF-BFF5-1B01B93A8FA2}">
      <dsp:nvSpPr>
        <dsp:cNvPr id="0" name=""/>
        <dsp:cNvSpPr/>
      </dsp:nvSpPr>
      <dsp:spPr>
        <a:xfrm rot="5374277">
          <a:off x="3993953" y="3762396"/>
          <a:ext cx="683147" cy="21713"/>
        </a:xfrm>
        <a:custGeom>
          <a:avLst/>
          <a:gdLst/>
          <a:ahLst/>
          <a:cxnLst/>
          <a:rect l="0" t="0" r="0" b="0"/>
          <a:pathLst>
            <a:path>
              <a:moveTo>
                <a:pt x="0" y="10856"/>
              </a:moveTo>
              <a:lnTo>
                <a:pt x="683147"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3993953" y="3754900"/>
        <a:ext cx="683147" cy="36704"/>
      </dsp:txXfrm>
    </dsp:sp>
    <dsp:sp modelId="{FA333837-3C62-4D3F-927D-151DC7DFEF65}">
      <dsp:nvSpPr>
        <dsp:cNvPr id="0" name=""/>
        <dsp:cNvSpPr/>
      </dsp:nvSpPr>
      <dsp:spPr>
        <a:xfrm>
          <a:off x="3121322" y="4114810"/>
          <a:ext cx="2444150" cy="14203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H1NI Influenza</a:t>
          </a:r>
        </a:p>
      </dsp:txBody>
      <dsp:txXfrm>
        <a:off x="3479259" y="4322811"/>
        <a:ext cx="1728276" cy="1004321"/>
      </dsp:txXfrm>
    </dsp:sp>
    <dsp:sp modelId="{A3F90238-98EF-42E4-9850-D25740576F76}">
      <dsp:nvSpPr>
        <dsp:cNvPr id="0" name=""/>
        <dsp:cNvSpPr/>
      </dsp:nvSpPr>
      <dsp:spPr>
        <a:xfrm rot="8506282">
          <a:off x="2110019" y="3692163"/>
          <a:ext cx="1478381" cy="21713"/>
        </a:xfrm>
        <a:custGeom>
          <a:avLst/>
          <a:gdLst/>
          <a:ahLst/>
          <a:cxnLst/>
          <a:rect l="0" t="0" r="0" b="0"/>
          <a:pathLst>
            <a:path>
              <a:moveTo>
                <a:pt x="0" y="10856"/>
              </a:moveTo>
              <a:lnTo>
                <a:pt x="1478381"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110019" y="3663304"/>
        <a:ext cx="1478381" cy="79431"/>
      </dsp:txXfrm>
    </dsp:sp>
    <dsp:sp modelId="{ADB9906A-B5C4-4D4B-9CC1-EE80295A4E6C}">
      <dsp:nvSpPr>
        <dsp:cNvPr id="0" name=""/>
        <dsp:cNvSpPr/>
      </dsp:nvSpPr>
      <dsp:spPr>
        <a:xfrm>
          <a:off x="76204" y="4042153"/>
          <a:ext cx="2835661" cy="14567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Middle Eastern Respiratory Syndrome (MERS)</a:t>
          </a:r>
        </a:p>
      </dsp:txBody>
      <dsp:txXfrm>
        <a:off x="491477" y="4255491"/>
        <a:ext cx="2005115" cy="1030085"/>
      </dsp:txXfrm>
    </dsp:sp>
    <dsp:sp modelId="{48089065-8297-48CB-8BA5-A385A4B4529B}">
      <dsp:nvSpPr>
        <dsp:cNvPr id="0" name=""/>
        <dsp:cNvSpPr/>
      </dsp:nvSpPr>
      <dsp:spPr>
        <a:xfrm rot="9862601">
          <a:off x="2382602" y="2985090"/>
          <a:ext cx="622702" cy="21713"/>
        </a:xfrm>
        <a:custGeom>
          <a:avLst/>
          <a:gdLst/>
          <a:ahLst/>
          <a:cxnLst/>
          <a:rect l="0" t="0" r="0" b="0"/>
          <a:pathLst>
            <a:path>
              <a:moveTo>
                <a:pt x="0" y="10856"/>
              </a:moveTo>
              <a:lnTo>
                <a:pt x="622702"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82602" y="2979218"/>
        <a:ext cx="622702" cy="33457"/>
      </dsp:txXfrm>
    </dsp:sp>
    <dsp:sp modelId="{B4CA667B-DB71-4E26-9C11-22986AD6749E}">
      <dsp:nvSpPr>
        <dsp:cNvPr id="0" name=""/>
        <dsp:cNvSpPr/>
      </dsp:nvSpPr>
      <dsp:spPr>
        <a:xfrm>
          <a:off x="5" y="2819395"/>
          <a:ext cx="2600116"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Chikungunya Virus</a:t>
          </a:r>
        </a:p>
      </dsp:txBody>
      <dsp:txXfrm>
        <a:off x="380783" y="2985273"/>
        <a:ext cx="1838560" cy="800931"/>
      </dsp:txXfrm>
    </dsp:sp>
    <dsp:sp modelId="{32C65D28-27D9-43D8-BFC5-21EED4B305E9}">
      <dsp:nvSpPr>
        <dsp:cNvPr id="0" name=""/>
        <dsp:cNvSpPr/>
      </dsp:nvSpPr>
      <dsp:spPr>
        <a:xfrm rot="11239765">
          <a:off x="2397609" y="2312432"/>
          <a:ext cx="495915" cy="21713"/>
        </a:xfrm>
        <a:custGeom>
          <a:avLst/>
          <a:gdLst/>
          <a:ahLst/>
          <a:cxnLst/>
          <a:rect l="0" t="0" r="0" b="0"/>
          <a:pathLst>
            <a:path>
              <a:moveTo>
                <a:pt x="0" y="10856"/>
              </a:moveTo>
              <a:lnTo>
                <a:pt x="495915"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97609" y="2309966"/>
        <a:ext cx="495915" cy="26645"/>
      </dsp:txXfrm>
    </dsp:sp>
    <dsp:sp modelId="{AFB83EAE-3406-4949-BD06-5B213EE65343}">
      <dsp:nvSpPr>
        <dsp:cNvPr id="0" name=""/>
        <dsp:cNvSpPr/>
      </dsp:nvSpPr>
      <dsp:spPr>
        <a:xfrm>
          <a:off x="0" y="1573848"/>
          <a:ext cx="2444150" cy="113268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Ebola</a:t>
          </a:r>
          <a:r>
            <a:rPr lang="en-US" sz="32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357937" y="1739726"/>
        <a:ext cx="1728276" cy="800931"/>
      </dsp:txXfrm>
    </dsp:sp>
    <dsp:sp modelId="{C32F818A-E288-4703-8433-5F91659D1566}">
      <dsp:nvSpPr>
        <dsp:cNvPr id="0" name=""/>
        <dsp:cNvSpPr/>
      </dsp:nvSpPr>
      <dsp:spPr>
        <a:xfrm rot="12696265">
          <a:off x="2377741" y="1634515"/>
          <a:ext cx="990930" cy="21713"/>
        </a:xfrm>
        <a:custGeom>
          <a:avLst/>
          <a:gdLst/>
          <a:ahLst/>
          <a:cxnLst/>
          <a:rect l="0" t="0" r="0" b="0"/>
          <a:pathLst>
            <a:path>
              <a:moveTo>
                <a:pt x="0" y="10856"/>
              </a:moveTo>
              <a:lnTo>
                <a:pt x="990930" y="1085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377741" y="1618751"/>
        <a:ext cx="990930" cy="53241"/>
      </dsp:txXfrm>
    </dsp:sp>
    <dsp:sp modelId="{2E446803-7540-4E16-BCE0-6C9348F8F584}">
      <dsp:nvSpPr>
        <dsp:cNvPr id="0" name=""/>
        <dsp:cNvSpPr/>
      </dsp:nvSpPr>
      <dsp:spPr>
        <a:xfrm>
          <a:off x="1" y="0"/>
          <a:ext cx="2963168" cy="157818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Severe Acute Respiratory Syndrome (SARS)</a:t>
          </a:r>
        </a:p>
      </dsp:txBody>
      <dsp:txXfrm>
        <a:off x="433947" y="231120"/>
        <a:ext cx="2095276" cy="1115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6D4CDA90-4059-4BCC-ABFF-F0C67BE48DFB}" type="datetimeFigureOut">
              <a:rPr lang="en-US" smtClean="0"/>
              <a:t>4/10/2019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8BE5ADC8-F982-497E-A92A-3F8A1AC3B4FD}" type="slidenum">
              <a:rPr lang="en-US" smtClean="0"/>
              <a:t>‹#›</a:t>
            </a:fld>
            <a:endParaRPr lang="en-US"/>
          </a:p>
        </p:txBody>
      </p:sp>
    </p:spTree>
    <p:extLst>
      <p:ext uri="{BB962C8B-B14F-4D97-AF65-F5344CB8AC3E}">
        <p14:creationId xmlns:p14="http://schemas.microsoft.com/office/powerpoint/2010/main" val="386413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D60B2E16-A0B7-49D2-89FD-F0145AF37E4A}" type="datetimeFigureOut">
              <a:rPr lang="en-US" smtClean="0"/>
              <a:t>4/10/2019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D79408EF-127E-4BB2-943C-4BD28FCF20FB}" type="slidenum">
              <a:rPr lang="en-US" smtClean="0"/>
              <a:t>‹#›</a:t>
            </a:fld>
            <a:endParaRPr lang="en-US"/>
          </a:p>
        </p:txBody>
      </p:sp>
    </p:spTree>
    <p:extLst>
      <p:ext uri="{BB962C8B-B14F-4D97-AF65-F5344CB8AC3E}">
        <p14:creationId xmlns:p14="http://schemas.microsoft.com/office/powerpoint/2010/main" val="385965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milms.fema.gov/IS230c/FEM0104040text.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ada.gov/pcatoolkit/chap7emergencymgmt.htm#5" TargetMode="External"/><Relationship Id="rId3" Type="http://schemas.openxmlformats.org/officeDocument/2006/relationships/hyperlink" Target="https://www.ada.gov/pcatoolkit/chap7emergencymgmt.htm" TargetMode="External"/><Relationship Id="rId7" Type="http://schemas.openxmlformats.org/officeDocument/2006/relationships/hyperlink" Target="https://www.ada.gov/pcatoolkit/chap7emergencymgmt.htm#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ada.gov/pcatoolkit/chap7emergencymgmt.htm#3" TargetMode="External"/><Relationship Id="rId5" Type="http://schemas.openxmlformats.org/officeDocument/2006/relationships/hyperlink" Target="https://www.ada.gov/pcatoolkit/chap7emergencymgmt.htm#2" TargetMode="External"/><Relationship Id="rId10" Type="http://schemas.openxmlformats.org/officeDocument/2006/relationships/hyperlink" Target="https://www.ada.gov/pcatoolkit/chap7emergencymgmt.htm#7" TargetMode="External"/><Relationship Id="rId4" Type="http://schemas.openxmlformats.org/officeDocument/2006/relationships/hyperlink" Target="https://www.ada.gov/pcatoolkit/chap7emergencymgmt.htm#1" TargetMode="External"/><Relationship Id="rId9" Type="http://schemas.openxmlformats.org/officeDocument/2006/relationships/hyperlink" Target="https://www.ada.gov/pcatoolkit/chap7emergencymgmt.htm#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ema.gov/media-library-data/1533052524696-b5137201a4614ade5e0129ef01cbf661/strat_pla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media/releases/2015/p0730-US-disability.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mmwr/volumes/67/wr/mm6732a3.htm?s_cid=mm6732a3_w&amp;c_cid=journal_search_promotion_2018#F1_dow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urworldindata.org/natural-disaster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red.b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map.org/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dc.noaa.gov/billio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red.b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fema.gov/media-library-data/1409688068371-d71247cabc52a55de78305a4462d0e1a/2014_NPR_FINAL_082914_508v11.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hs.gov/homeland-security-act-200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hs.gov/xlibrary/assets/foia/mgmt_directive_9500_national_incident_management_system_integration_center.pdf"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71316-1E7B-447F-BD09-BC09103FF341}" type="slidenum">
              <a:rPr lang="en-US" smtClean="0"/>
              <a:t>1</a:t>
            </a:fld>
            <a:endParaRPr lang="en-US"/>
          </a:p>
        </p:txBody>
      </p:sp>
    </p:spTree>
    <p:extLst>
      <p:ext uri="{BB962C8B-B14F-4D97-AF65-F5344CB8AC3E}">
        <p14:creationId xmlns:p14="http://schemas.microsoft.com/office/powerpoint/2010/main" val="326584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move to </a:t>
            </a:r>
            <a:r>
              <a:rPr lang="en-US" b="1" dirty="0"/>
              <a:t>our first underlying question</a:t>
            </a:r>
            <a:r>
              <a:rPr lang="en-US" dirty="0"/>
              <a:t>…</a:t>
            </a:r>
          </a:p>
        </p:txBody>
      </p:sp>
      <p:sp>
        <p:nvSpPr>
          <p:cNvPr id="4" name="Slide Number Placeholder 3"/>
          <p:cNvSpPr>
            <a:spLocks noGrp="1"/>
          </p:cNvSpPr>
          <p:nvPr>
            <p:ph type="sldNum" sz="quarter" idx="10"/>
          </p:nvPr>
        </p:nvSpPr>
        <p:spPr/>
        <p:txBody>
          <a:bodyPr/>
          <a:lstStyle/>
          <a:p>
            <a:fld id="{00D10D85-5E74-4D79-BB8E-0B42FC61C474}" type="slidenum">
              <a:rPr lang="en-US" smtClean="0"/>
              <a:t>10</a:t>
            </a:fld>
            <a:endParaRPr lang="en-US"/>
          </a:p>
        </p:txBody>
      </p:sp>
    </p:spTree>
    <p:extLst>
      <p:ext uri="{BB962C8B-B14F-4D97-AF65-F5344CB8AC3E}">
        <p14:creationId xmlns:p14="http://schemas.microsoft.com/office/powerpoint/2010/main" val="28816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https://emilms.fema.gov/IS230c/FEM0104040text.htm</a:t>
            </a:r>
            <a:endParaRPr lang="en-US" dirty="0"/>
          </a:p>
          <a:p>
            <a:r>
              <a:rPr lang="en-US" b="1" dirty="0"/>
              <a:t>Managing resources before, during, and after a major emergency or disaster.</a:t>
            </a:r>
            <a:endParaRPr lang="en-US" dirty="0"/>
          </a:p>
          <a:p>
            <a:r>
              <a:rPr lang="en-US" dirty="0"/>
              <a:t>Taking inventory of personnel and material resources to include the private-sector sources that would be available in an emergency.</a:t>
            </a:r>
          </a:p>
          <a:p>
            <a:r>
              <a:rPr lang="en-US" dirty="0"/>
              <a:t>Identifying resource deficiencies and working with appropriate officials on measures to resolve them.</a:t>
            </a:r>
          </a:p>
          <a:p>
            <a:r>
              <a:rPr lang="en-US" dirty="0"/>
              <a:t>Developing and carrying out public awareness and education programs.</a:t>
            </a:r>
          </a:p>
          <a:p>
            <a:r>
              <a:rPr lang="en-US" b="1" dirty="0"/>
              <a:t>Conducting activities related to the key components of emergency management.</a:t>
            </a:r>
            <a:endParaRPr lang="en-US" dirty="0"/>
          </a:p>
          <a:p>
            <a:r>
              <a:rPr lang="en-US" dirty="0"/>
              <a:t>Coordinating the planning process and working cooperatively with organizations and government agencies.</a:t>
            </a:r>
          </a:p>
          <a:p>
            <a:r>
              <a:rPr lang="en-US" dirty="0"/>
              <a:t>Identifying and analyzing the potential impacts of hazards that threaten the jurisdiction.</a:t>
            </a:r>
          </a:p>
          <a:p>
            <a:r>
              <a:rPr lang="en-US" dirty="0"/>
              <a:t>Conducting threat/hazard and risk assessments.</a:t>
            </a:r>
          </a:p>
          <a:p>
            <a:r>
              <a:rPr lang="en-US" dirty="0"/>
              <a:t>Coordinating a review of all local emergency- and disaster-related authorities and recommending amendments, when necessary.</a:t>
            </a:r>
          </a:p>
          <a:p>
            <a:r>
              <a:rPr lang="en-US" b="1" dirty="0"/>
              <a:t>Coordinating with all partners in the emergency management process, to ensure they:</a:t>
            </a:r>
            <a:endParaRPr lang="en-US" dirty="0"/>
          </a:p>
          <a:p>
            <a:r>
              <a:rPr lang="en-US" dirty="0"/>
              <a:t>Are aware of potential threats to the community, including establishing a system to alert officials and the public in an emergency or disaster.</a:t>
            </a:r>
          </a:p>
          <a:p>
            <a:r>
              <a:rPr lang="en-US" dirty="0"/>
              <a:t>Participate in mitigation and prevention activities.</a:t>
            </a:r>
          </a:p>
          <a:p>
            <a:r>
              <a:rPr lang="en-US" dirty="0"/>
              <a:t>Plan for emergencies and disasters using an all-hazards approach, including establishing and maintaining networks of expert advisors and damage assessors for all hazards.</a:t>
            </a:r>
          </a:p>
          <a:p>
            <a:r>
              <a:rPr lang="en-US" dirty="0"/>
              <a:t>Operate effectively in emergency situations.</a:t>
            </a:r>
          </a:p>
          <a:p>
            <a:r>
              <a:rPr lang="en-US" dirty="0"/>
              <a:t>Conduct effective recovery operations after a disaster.</a:t>
            </a:r>
          </a:p>
          <a:p>
            <a:r>
              <a:rPr lang="en-US" dirty="0"/>
              <a:t>Are advised and informed about emergency management activities.</a:t>
            </a:r>
          </a:p>
          <a:p>
            <a:br>
              <a:rPr lang="en-US" dirty="0"/>
            </a:b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11</a:t>
            </a:fld>
            <a:endParaRPr lang="en-US"/>
          </a:p>
        </p:txBody>
      </p:sp>
    </p:spTree>
    <p:extLst>
      <p:ext uri="{BB962C8B-B14F-4D97-AF65-F5344CB8AC3E}">
        <p14:creationId xmlns:p14="http://schemas.microsoft.com/office/powerpoint/2010/main" val="108708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3" indent="-174683">
              <a:buFont typeface="Arial" panose="020B0604020202020204" pitchFamily="34" charset="0"/>
              <a:buChar char="•"/>
            </a:pPr>
            <a:r>
              <a:rPr lang="en-US" dirty="0"/>
              <a:t>The authority to have these responsibilities comes from </a:t>
            </a:r>
            <a:r>
              <a:rPr lang="en-US" b="1" dirty="0"/>
              <a:t>The National Response Framework- </a:t>
            </a:r>
            <a:r>
              <a:rPr lang="en-US" b="0" dirty="0"/>
              <a:t>it i</a:t>
            </a:r>
            <a:r>
              <a:rPr lang="en-US" dirty="0"/>
              <a:t>s the guide for the US responds to all types  disasters- it is scalable, flexible, and adaptable- and builds upon the National Incident Management Systems or NIMS. </a:t>
            </a:r>
          </a:p>
          <a:p>
            <a:pPr marL="174683" indent="-174683">
              <a:buFont typeface="Arial" panose="020B0604020202020204" pitchFamily="34" charset="0"/>
              <a:buChar char="•"/>
            </a:pPr>
            <a:r>
              <a:rPr lang="en-US" dirty="0"/>
              <a:t>It includes emergency management authorities, as well as both policies and procedures at all local, state, federal levels, plus voluntary private sector organizations.  </a:t>
            </a:r>
          </a:p>
          <a:p>
            <a:pPr marL="174683" indent="-174683">
              <a:buFont typeface="Arial" panose="020B0604020202020204" pitchFamily="34" charset="0"/>
              <a:buChar char="•"/>
            </a:pPr>
            <a:r>
              <a:rPr lang="en-US" dirty="0"/>
              <a:t>Also, here and elsewhere in </a:t>
            </a:r>
            <a:r>
              <a:rPr lang="en-US" dirty="0" err="1"/>
              <a:t>govt</a:t>
            </a:r>
            <a:r>
              <a:rPr lang="en-US" dirty="0"/>
              <a:t> documents concept of whole community- that is- that everyone has a responsibility for preparedness- including the general public. FEMA now urges people to be prepared before help arrives for 72hrs,  for healthcare facilities this is now 96 hrs </a:t>
            </a:r>
          </a:p>
        </p:txBody>
      </p:sp>
      <p:sp>
        <p:nvSpPr>
          <p:cNvPr id="4" name="Slide Number Placeholder 3"/>
          <p:cNvSpPr>
            <a:spLocks noGrp="1"/>
          </p:cNvSpPr>
          <p:nvPr>
            <p:ph type="sldNum" sz="quarter" idx="10"/>
          </p:nvPr>
        </p:nvSpPr>
        <p:spPr/>
        <p:txBody>
          <a:bodyPr/>
          <a:lstStyle/>
          <a:p>
            <a:fld id="{00D10D85-5E74-4D79-BB8E-0B42FC61C474}" type="slidenum">
              <a:rPr lang="en-US" smtClean="0"/>
              <a:t>12</a:t>
            </a:fld>
            <a:endParaRPr lang="en-US"/>
          </a:p>
        </p:txBody>
      </p:sp>
    </p:spTree>
    <p:extLst>
      <p:ext uri="{BB962C8B-B14F-4D97-AF65-F5344CB8AC3E}">
        <p14:creationId xmlns:p14="http://schemas.microsoft.com/office/powerpoint/2010/main" val="34218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https://www.ada.gov/pcatoolkit/chap7emergencymgmt.htm</a:t>
            </a:r>
            <a:endParaRPr lang="en-US" dirty="0"/>
          </a:p>
          <a:p>
            <a:r>
              <a:rPr lang="en-US" dirty="0"/>
              <a:t>One of the primary responsibilities of state and local governments is to protect residents and visitors from harm, including assistance in preparing for, responding to, and recovering from emergencies and disasters. State and local governments must comply with Title II of the ADA in the emergency- and disaster-related programs, services, and activities they provide.</a:t>
            </a:r>
            <a:r>
              <a:rPr lang="en-US" dirty="0">
                <a:hlinkClick r:id="rId4"/>
              </a:rPr>
              <a:t>1</a:t>
            </a:r>
            <a:r>
              <a:rPr lang="en-US" dirty="0"/>
              <a:t> This requirement applies to programs, services, and activities provided directly by state and local governments as well as those provided through third parties, such as the American Red Cross, private nonprofit organizations, and religious entities.</a:t>
            </a:r>
            <a:r>
              <a:rPr lang="en-US" dirty="0">
                <a:hlinkClick r:id="rId5"/>
              </a:rPr>
              <a:t>2</a:t>
            </a:r>
            <a:r>
              <a:rPr lang="en-US" dirty="0"/>
              <a:t> Under Title II of the ADA, emergency programs, services, activities, and facilities must be accessible to people with disabilities </a:t>
            </a:r>
            <a:r>
              <a:rPr lang="en-US" dirty="0">
                <a:hlinkClick r:id="rId6"/>
              </a:rPr>
              <a:t>3</a:t>
            </a:r>
            <a:r>
              <a:rPr lang="en-US" dirty="0"/>
              <a:t> and generally may not use eligibility criteria that screen out or tend to screen out people with disabilities.</a:t>
            </a:r>
            <a:r>
              <a:rPr lang="en-US" dirty="0">
                <a:hlinkClick r:id="rId7"/>
              </a:rPr>
              <a:t>4</a:t>
            </a:r>
            <a:r>
              <a:rPr lang="en-US" dirty="0"/>
              <a:t> The ADA also requires making reasonable modifications to policies, practices, and procedures when necessary to avoid discrimination against a person with a disability</a:t>
            </a:r>
            <a:r>
              <a:rPr lang="en-US" dirty="0">
                <a:hlinkClick r:id="rId8"/>
              </a:rPr>
              <a:t>5</a:t>
            </a:r>
            <a:r>
              <a:rPr lang="en-US" dirty="0"/>
              <a:t> and taking the steps necessary to ensure effective communication with people with disabilities.</a:t>
            </a:r>
            <a:r>
              <a:rPr lang="en-US" dirty="0">
                <a:hlinkClick r:id="rId9"/>
              </a:rPr>
              <a:t>6</a:t>
            </a:r>
            <a:r>
              <a:rPr lang="en-US" dirty="0"/>
              <a:t> The ADA generally does not require state or local emergency management programs to take actions that would fundamentally alter the nature of a program, service, or activity or impose undue financial and administrative burdens.</a:t>
            </a:r>
            <a:r>
              <a:rPr lang="en-US" dirty="0">
                <a:hlinkClick r:id="rId10"/>
              </a:rPr>
              <a:t>7</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13</a:t>
            </a:fld>
            <a:endParaRPr lang="en-US"/>
          </a:p>
        </p:txBody>
      </p:sp>
    </p:spTree>
    <p:extLst>
      <p:ext uri="{BB962C8B-B14F-4D97-AF65-F5344CB8AC3E}">
        <p14:creationId xmlns:p14="http://schemas.microsoft.com/office/powerpoint/2010/main" val="62830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39">
              <a:tabLst>
                <a:tab pos="290490" algn="l"/>
              </a:tabLst>
            </a:pPr>
            <a:r>
              <a:rPr lang="en-US" spc="-5" dirty="0">
                <a:latin typeface="Gill Sans MT"/>
                <a:cs typeface="Gill Sans MT"/>
              </a:rPr>
              <a:t>Preparation</a:t>
            </a:r>
            <a:endParaRPr lang="en-US" dirty="0">
              <a:latin typeface="Gill Sans MT"/>
              <a:cs typeface="Gill Sans MT"/>
            </a:endParaRP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spc="-5" dirty="0">
                <a:latin typeface="Gill Sans MT"/>
                <a:cs typeface="Gill Sans MT"/>
              </a:rPr>
              <a:t>Notification</a:t>
            </a:r>
            <a:endParaRPr lang="en-US" dirty="0">
              <a:latin typeface="Gill Sans MT"/>
              <a:cs typeface="Gill Sans MT"/>
            </a:endParaRP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dirty="0">
                <a:latin typeface="Gill Sans MT"/>
                <a:cs typeface="Gill Sans MT"/>
              </a:rPr>
              <a:t>Evacuation </a:t>
            </a:r>
            <a:r>
              <a:rPr lang="en-US" spc="5" dirty="0">
                <a:latin typeface="Gill Sans MT"/>
                <a:cs typeface="Gill Sans MT"/>
              </a:rPr>
              <a:t>and</a:t>
            </a:r>
            <a:r>
              <a:rPr lang="en-US" spc="-51" dirty="0">
                <a:latin typeface="Gill Sans MT"/>
                <a:cs typeface="Gill Sans MT"/>
              </a:rPr>
              <a:t> </a:t>
            </a:r>
            <a:r>
              <a:rPr lang="en-US" dirty="0">
                <a:latin typeface="Gill Sans MT"/>
                <a:cs typeface="Gill Sans MT"/>
              </a:rPr>
              <a:t>transportation</a:t>
            </a: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dirty="0">
                <a:latin typeface="Gill Sans MT"/>
                <a:cs typeface="Gill Sans MT"/>
              </a:rPr>
              <a:t>Sheltering</a:t>
            </a: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dirty="0">
                <a:latin typeface="Gill Sans MT"/>
                <a:cs typeface="Gill Sans MT"/>
              </a:rPr>
              <a:t>Recovery</a:t>
            </a: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dirty="0">
                <a:latin typeface="Gill Sans MT"/>
                <a:cs typeface="Gill Sans MT"/>
              </a:rPr>
              <a:t>Decontamination</a:t>
            </a:r>
            <a:r>
              <a:rPr lang="en-US" spc="-41" dirty="0">
                <a:latin typeface="Gill Sans MT"/>
                <a:cs typeface="Gill Sans MT"/>
              </a:rPr>
              <a:t> </a:t>
            </a:r>
            <a:r>
              <a:rPr lang="en-US" spc="-10" dirty="0">
                <a:latin typeface="Gill Sans MT"/>
                <a:cs typeface="Gill Sans MT"/>
              </a:rPr>
              <a:t>processes</a:t>
            </a:r>
            <a:endParaRPr lang="en-US" dirty="0">
              <a:latin typeface="Gill Sans MT"/>
              <a:cs typeface="Gill Sans MT"/>
            </a:endParaRPr>
          </a:p>
          <a:p>
            <a:pPr marL="12939">
              <a:spcBef>
                <a:spcPts val="611"/>
              </a:spcBef>
              <a:tabLst>
                <a:tab pos="290490" algn="l"/>
              </a:tabLst>
            </a:pPr>
            <a:r>
              <a:rPr lang="en-US" sz="1100" spc="15" dirty="0">
                <a:solidFill>
                  <a:srgbClr val="4F81BD"/>
                </a:solidFill>
                <a:latin typeface="Wingdings 3"/>
                <a:cs typeface="Wingdings 3"/>
              </a:rPr>
              <a:t></a:t>
            </a:r>
            <a:r>
              <a:rPr lang="en-US" sz="1100" spc="15" dirty="0">
                <a:solidFill>
                  <a:srgbClr val="4F81BD"/>
                </a:solidFill>
                <a:latin typeface="Times New Roman"/>
                <a:cs typeface="Times New Roman"/>
              </a:rPr>
              <a:t>	</a:t>
            </a:r>
            <a:r>
              <a:rPr lang="en-US" spc="-10" dirty="0">
                <a:latin typeface="Gill Sans MT"/>
                <a:cs typeface="Gill Sans MT"/>
              </a:rPr>
              <a:t>Points </a:t>
            </a:r>
            <a:r>
              <a:rPr lang="en-US" dirty="0">
                <a:latin typeface="Gill Sans MT"/>
                <a:cs typeface="Gill Sans MT"/>
              </a:rPr>
              <a:t>of Distribution (POD)</a:t>
            </a:r>
            <a:r>
              <a:rPr lang="en-US" spc="-107" dirty="0">
                <a:latin typeface="Gill Sans MT"/>
                <a:cs typeface="Gill Sans MT"/>
              </a:rPr>
              <a:t> </a:t>
            </a:r>
            <a:r>
              <a:rPr lang="en-US" spc="-10" dirty="0">
                <a:latin typeface="Gill Sans MT"/>
                <a:cs typeface="Gill Sans MT"/>
              </a:rPr>
              <a:t>areas</a:t>
            </a:r>
            <a:endParaRPr lang="en-US" dirty="0">
              <a:latin typeface="Gill Sans MT"/>
              <a:cs typeface="Gill Sans MT"/>
            </a:endParaRP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14</a:t>
            </a:fld>
            <a:endParaRPr lang="en-US"/>
          </a:p>
        </p:txBody>
      </p:sp>
    </p:spTree>
    <p:extLst>
      <p:ext uri="{BB962C8B-B14F-4D97-AF65-F5344CB8AC3E}">
        <p14:creationId xmlns:p14="http://schemas.microsoft.com/office/powerpoint/2010/main" val="228063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15</a:t>
            </a:fld>
            <a:endParaRPr lang="en-US"/>
          </a:p>
        </p:txBody>
      </p:sp>
    </p:spTree>
    <p:extLst>
      <p:ext uri="{BB962C8B-B14F-4D97-AF65-F5344CB8AC3E}">
        <p14:creationId xmlns:p14="http://schemas.microsoft.com/office/powerpoint/2010/main" val="270111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In 2010, FEMA</a:t>
            </a:r>
            <a:r>
              <a:rPr lang="en-US" baseline="0" dirty="0"/>
              <a:t> establishes the Office of Disability Integration and Coordination.  It has a mission to </a:t>
            </a:r>
            <a:r>
              <a:rPr lang="en-US" dirty="0"/>
              <a:t>integrate and coordinate emergency management</a:t>
            </a:r>
            <a:r>
              <a:rPr lang="en-US" baseline="0" dirty="0"/>
              <a:t> </a:t>
            </a:r>
            <a:r>
              <a:rPr lang="en-US" dirty="0"/>
              <a:t>inclusive of individuals with access and functional needs.</a:t>
            </a:r>
          </a:p>
          <a:p>
            <a:endParaRPr lang="en-US" dirty="0"/>
          </a:p>
        </p:txBody>
      </p:sp>
      <p:sp>
        <p:nvSpPr>
          <p:cNvPr id="4" name="Slide Number Placeholder 3"/>
          <p:cNvSpPr>
            <a:spLocks noGrp="1"/>
          </p:cNvSpPr>
          <p:nvPr>
            <p:ph type="sldNum" sz="quarter" idx="10"/>
          </p:nvPr>
        </p:nvSpPr>
        <p:spPr/>
        <p:txBody>
          <a:bodyPr/>
          <a:lstStyle/>
          <a:p>
            <a:pPr>
              <a:defRPr/>
            </a:pPr>
            <a:fld id="{A2C4C820-0C35-41B5-8A92-314FBA3825DB}" type="slidenum">
              <a:rPr lang="en-US" smtClean="0"/>
              <a:pPr>
                <a:defRPr/>
              </a:pPr>
              <a:t>16</a:t>
            </a:fld>
            <a:endParaRPr lang="en-US" dirty="0"/>
          </a:p>
        </p:txBody>
      </p:sp>
    </p:spTree>
    <p:extLst>
      <p:ext uri="{BB962C8B-B14F-4D97-AF65-F5344CB8AC3E}">
        <p14:creationId xmlns:p14="http://schemas.microsoft.com/office/powerpoint/2010/main" val="869726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FEMA’s ODIC establishes</a:t>
            </a:r>
            <a:r>
              <a:rPr lang="en-US" baseline="0" dirty="0"/>
              <a:t> a regional system of integration specialists (RDIS) who are responsible for ensuring equal access- </a:t>
            </a:r>
            <a:endParaRPr lang="en-US" dirty="0"/>
          </a:p>
        </p:txBody>
      </p:sp>
      <p:sp>
        <p:nvSpPr>
          <p:cNvPr id="4" name="Slide Number Placeholder 3"/>
          <p:cNvSpPr>
            <a:spLocks noGrp="1"/>
          </p:cNvSpPr>
          <p:nvPr>
            <p:ph type="sldNum" sz="quarter" idx="10"/>
          </p:nvPr>
        </p:nvSpPr>
        <p:spPr/>
        <p:txBody>
          <a:bodyPr/>
          <a:lstStyle/>
          <a:p>
            <a:pPr>
              <a:defRPr/>
            </a:pPr>
            <a:fld id="{A2C4C820-0C35-41B5-8A92-314FBA3825DB}" type="slidenum">
              <a:rPr lang="en-US" smtClean="0"/>
              <a:pPr>
                <a:defRPr/>
              </a:pPr>
              <a:t>17</a:t>
            </a:fld>
            <a:endParaRPr lang="en-US" dirty="0"/>
          </a:p>
        </p:txBody>
      </p:sp>
    </p:spTree>
    <p:extLst>
      <p:ext uri="{BB962C8B-B14F-4D97-AF65-F5344CB8AC3E}">
        <p14:creationId xmlns:p14="http://schemas.microsoft.com/office/powerpoint/2010/main" val="264690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hlinkClick r:id="rId3"/>
              </a:rPr>
              <a:t>Key objective </a:t>
            </a:r>
            <a:r>
              <a:rPr lang="en-US" dirty="0"/>
              <a:t>of </a:t>
            </a:r>
            <a:r>
              <a:rPr lang="en-US" dirty="0">
                <a:hlinkClick r:id="rId3"/>
              </a:rPr>
              <a:t>the FEMA 2018-2020 Strategic Plan-  is to ensure that everyone works together--- and further FEMA States:  </a:t>
            </a:r>
            <a:r>
              <a:rPr lang="en-US" dirty="0"/>
              <a:t>“</a:t>
            </a:r>
            <a:r>
              <a:rPr lang="en-US" i="1" dirty="0"/>
              <a:t>everyone should be prepared when disaster strikes”.</a:t>
            </a:r>
          </a:p>
          <a:p>
            <a:r>
              <a:rPr lang="en-US" b="1" i="0" dirty="0">
                <a:hlinkClick r:id="rId3"/>
              </a:rPr>
              <a:t>FEMA advises that people should be prepared to be on their own for at least 72 hrs-  for hospitals- 96 hrs </a:t>
            </a:r>
          </a:p>
          <a:p>
            <a:endParaRPr lang="en-US" i="1" dirty="0">
              <a:hlinkClick r:id="rId3"/>
            </a:endParaRPr>
          </a:p>
          <a:p>
            <a:r>
              <a:rPr lang="en-US" dirty="0">
                <a:hlinkClick r:id="rId3"/>
              </a:rPr>
              <a:t>https://www.fema.gov/media-library-data/1533052524696-b5137201a4614ade5e0129ef01cbf661/strat_plan.pdf</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18</a:t>
            </a:fld>
            <a:endParaRPr lang="en-US"/>
          </a:p>
        </p:txBody>
      </p:sp>
    </p:spTree>
    <p:extLst>
      <p:ext uri="{BB962C8B-B14F-4D97-AF65-F5344CB8AC3E}">
        <p14:creationId xmlns:p14="http://schemas.microsoft.com/office/powerpoint/2010/main" val="395960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that we have the underlying authorities- the rules and regulations in place, and the expertise of the Disability specialists to advise…</a:t>
            </a:r>
          </a:p>
          <a:p>
            <a:r>
              <a:rPr lang="en-US" dirty="0"/>
              <a:t>The question remains, however, as to the preparedness of the OEM to ensure compliance with these rules and regulations</a:t>
            </a:r>
          </a:p>
          <a:p>
            <a:r>
              <a:rPr lang="en-US" dirty="0"/>
              <a:t>And, this is </a:t>
            </a:r>
            <a:r>
              <a:rPr lang="en-US" b="1" dirty="0"/>
              <a:t>important to know for a number of reasons </a:t>
            </a:r>
          </a:p>
        </p:txBody>
      </p:sp>
      <p:sp>
        <p:nvSpPr>
          <p:cNvPr id="4" name="Slide Number Placeholder 3"/>
          <p:cNvSpPr>
            <a:spLocks noGrp="1"/>
          </p:cNvSpPr>
          <p:nvPr>
            <p:ph type="sldNum" sz="quarter" idx="10"/>
          </p:nvPr>
        </p:nvSpPr>
        <p:spPr/>
        <p:txBody>
          <a:bodyPr/>
          <a:lstStyle/>
          <a:p>
            <a:fld id="{00D10D85-5E74-4D79-BB8E-0B42FC61C474}" type="slidenum">
              <a:rPr lang="en-US" smtClean="0"/>
              <a:t>19</a:t>
            </a:fld>
            <a:endParaRPr lang="en-US"/>
          </a:p>
        </p:txBody>
      </p:sp>
    </p:spTree>
    <p:extLst>
      <p:ext uri="{BB962C8B-B14F-4D97-AF65-F5344CB8AC3E}">
        <p14:creationId xmlns:p14="http://schemas.microsoft.com/office/powerpoint/2010/main" val="348406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a:t>
            </a:fld>
            <a:endParaRPr lang="en-US"/>
          </a:p>
        </p:txBody>
      </p:sp>
    </p:spTree>
    <p:extLst>
      <p:ext uri="{BB962C8B-B14F-4D97-AF65-F5344CB8AC3E}">
        <p14:creationId xmlns:p14="http://schemas.microsoft.com/office/powerpoint/2010/main" val="1255372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important to know…</a:t>
            </a:r>
          </a:p>
          <a:p>
            <a:r>
              <a:rPr lang="en-US" b="1" dirty="0"/>
              <a:t>In general- we need to know if OEMS are ready …in general  </a:t>
            </a:r>
          </a:p>
          <a:p>
            <a:r>
              <a:rPr lang="en-US" b="1" dirty="0"/>
              <a:t>OEMs play a critical role in our modern day paradigm of disaster management-</a:t>
            </a:r>
            <a:r>
              <a:rPr lang="en-US" b="0" dirty="0"/>
              <a:t>while </a:t>
            </a:r>
            <a:r>
              <a:rPr lang="en-US" b="1" dirty="0"/>
              <a:t> </a:t>
            </a:r>
            <a:r>
              <a:rPr lang="en-US" dirty="0"/>
              <a:t>it is more efficient and effective to mitigate potential disaster threats </a:t>
            </a:r>
          </a:p>
          <a:p>
            <a:r>
              <a:rPr lang="en-US" dirty="0"/>
              <a:t>--- we generally rely on both </a:t>
            </a:r>
            <a:r>
              <a:rPr lang="en-US" b="1" dirty="0"/>
              <a:t>mitigation and  preparedness efforts </a:t>
            </a:r>
            <a:r>
              <a:rPr lang="en-US" dirty="0"/>
              <a:t>to reduce morbidity, mortality and cost.</a:t>
            </a:r>
          </a:p>
          <a:p>
            <a:endParaRPr lang="en-US" dirty="0"/>
          </a:p>
          <a:p>
            <a:r>
              <a:rPr lang="en-US" dirty="0"/>
              <a:t>And importantly we know that </a:t>
            </a:r>
            <a:r>
              <a:rPr lang="en-US" sz="1400" b="1" dirty="0"/>
              <a:t>PREPAREDENESS LEADS TO BETTER RESPONSE AND QUICKER RECOVERY and SUPPORTS RESILIENCY of the COMMUNITY</a:t>
            </a:r>
          </a:p>
        </p:txBody>
      </p:sp>
      <p:sp>
        <p:nvSpPr>
          <p:cNvPr id="4" name="Slide Number Placeholder 3"/>
          <p:cNvSpPr>
            <a:spLocks noGrp="1"/>
          </p:cNvSpPr>
          <p:nvPr>
            <p:ph type="sldNum" sz="quarter" idx="10"/>
          </p:nvPr>
        </p:nvSpPr>
        <p:spPr/>
        <p:txBody>
          <a:bodyPr/>
          <a:lstStyle/>
          <a:p>
            <a:fld id="{89871316-1E7B-447F-BD09-BC09103FF341}" type="slidenum">
              <a:rPr lang="en-US" smtClean="0"/>
              <a:t>20</a:t>
            </a:fld>
            <a:endParaRPr lang="en-US"/>
          </a:p>
        </p:txBody>
      </p:sp>
    </p:spTree>
    <p:extLst>
      <p:ext uri="{BB962C8B-B14F-4D97-AF65-F5344CB8AC3E}">
        <p14:creationId xmlns:p14="http://schemas.microsoft.com/office/powerpoint/2010/main" val="300467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important to know….</a:t>
            </a:r>
          </a:p>
          <a:p>
            <a:endParaRPr lang="en-US" b="1" dirty="0"/>
          </a:p>
          <a:p>
            <a:pPr defTabSz="931637">
              <a:defRPr/>
            </a:pPr>
            <a:r>
              <a:rPr lang="en-US" dirty="0"/>
              <a:t>Depending on the source of the data- there are an estimated </a:t>
            </a:r>
            <a:r>
              <a:rPr lang="en-US" b="1" dirty="0"/>
              <a:t>55-60M Americans living with a disability.</a:t>
            </a:r>
          </a:p>
          <a:p>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21</a:t>
            </a:fld>
            <a:endParaRPr lang="en-US"/>
          </a:p>
        </p:txBody>
      </p:sp>
    </p:spTree>
    <p:extLst>
      <p:ext uri="{BB962C8B-B14F-4D97-AF65-F5344CB8AC3E}">
        <p14:creationId xmlns:p14="http://schemas.microsoft.com/office/powerpoint/2010/main" val="44099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graphic is from CDC: </a:t>
            </a:r>
            <a:r>
              <a:rPr lang="en-US" dirty="0">
                <a:hlinkClick r:id="rId3"/>
              </a:rPr>
              <a:t>https://www.cdc.gov/media/releases/2015/p0730-US-disability.html</a:t>
            </a:r>
            <a:endParaRPr lang="en-US" dirty="0"/>
          </a:p>
          <a:p>
            <a:r>
              <a:rPr lang="en-US" dirty="0"/>
              <a:t>Roughly one in 4 or 5  </a:t>
            </a:r>
          </a:p>
          <a:p>
            <a:pPr defTabSz="931637">
              <a:defRPr/>
            </a:pPr>
            <a:r>
              <a:rPr lang="en-US" dirty="0"/>
              <a:t>In 2016 CDC Published a report that was based on the 2016 Behavioral Risk Factor Surveillance System (BRFSS) data. They found that one in four noninstitutionalized U.S. </a:t>
            </a:r>
            <a:r>
              <a:rPr lang="en-US" b="1" dirty="0"/>
              <a:t>adults</a:t>
            </a:r>
            <a:r>
              <a:rPr lang="en-US" dirty="0"/>
              <a:t> </a:t>
            </a:r>
            <a:r>
              <a:rPr lang="en-US" b="1" dirty="0"/>
              <a:t>(25.7%, representing an estimated 61.4 million persons</a:t>
            </a:r>
            <a:r>
              <a:rPr lang="en-US" dirty="0"/>
              <a:t>) reported any disability.</a:t>
            </a:r>
          </a:p>
          <a:p>
            <a:r>
              <a:rPr lang="en-US" dirty="0">
                <a:hlinkClick r:id="rId4"/>
              </a:rPr>
              <a:t>https://www.cdc.gov/mmwr/volumes/67/wr/mm6732a3.htm?s_cid=mm6732a3_w&amp;c_cid=journal_search_promotion_2018#F1_down</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22</a:t>
            </a:fld>
            <a:endParaRPr lang="en-US"/>
          </a:p>
        </p:txBody>
      </p:sp>
    </p:spTree>
    <p:extLst>
      <p:ext uri="{BB962C8B-B14F-4D97-AF65-F5344CB8AC3E}">
        <p14:creationId xmlns:p14="http://schemas.microsoft.com/office/powerpoint/2010/main" val="204966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the population is aging- from 46M people 65 </a:t>
            </a:r>
            <a:r>
              <a:rPr lang="en-US" dirty="0" err="1"/>
              <a:t>yrs</a:t>
            </a:r>
            <a:r>
              <a:rPr lang="en-US" dirty="0"/>
              <a:t> and older we are projected to have 98M by 2060-</a:t>
            </a:r>
          </a:p>
          <a:p>
            <a:r>
              <a:rPr lang="en-US" dirty="0"/>
              <a:t>People over 65 now represent 15% of the population- by 2060 that will increase to 24%</a:t>
            </a:r>
          </a:p>
          <a:p>
            <a:r>
              <a:rPr lang="en-US" dirty="0"/>
              <a:t>Older adults are generally at risk for decreased physical functioning- </a:t>
            </a:r>
            <a:r>
              <a:rPr lang="en-US" dirty="0" err="1"/>
              <a:t>esp</a:t>
            </a:r>
            <a:r>
              <a:rPr lang="en-US" dirty="0"/>
              <a:t> mobility- although this is not always the case-  </a:t>
            </a:r>
          </a:p>
        </p:txBody>
      </p:sp>
      <p:sp>
        <p:nvSpPr>
          <p:cNvPr id="4" name="Slide Number Placeholder 3"/>
          <p:cNvSpPr>
            <a:spLocks noGrp="1"/>
          </p:cNvSpPr>
          <p:nvPr>
            <p:ph type="sldNum" sz="quarter" idx="10"/>
          </p:nvPr>
        </p:nvSpPr>
        <p:spPr/>
        <p:txBody>
          <a:bodyPr/>
          <a:lstStyle/>
          <a:p>
            <a:fld id="{D79408EF-127E-4BB2-943C-4BD28FCF20FB}" type="slidenum">
              <a:rPr lang="en-US" smtClean="0"/>
              <a:t>23</a:t>
            </a:fld>
            <a:endParaRPr lang="en-US"/>
          </a:p>
        </p:txBody>
      </p:sp>
    </p:spTree>
    <p:extLst>
      <p:ext uri="{BB962C8B-B14F-4D97-AF65-F5344CB8AC3E}">
        <p14:creationId xmlns:p14="http://schemas.microsoft.com/office/powerpoint/2010/main" val="181351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364" indent="-349364">
              <a:buClr>
                <a:srgbClr val="0070C0"/>
              </a:buClr>
            </a:pPr>
            <a:r>
              <a:rPr lang="en-US" b="1" dirty="0"/>
              <a:t>In addition to large and growing population of people with disabilities in the US – Another VERY Important Reason to know if OEM are ready is because of the increasing threat of disaster events nationwide and worldwide.</a:t>
            </a:r>
          </a:p>
          <a:p>
            <a:pPr marL="349364" indent="-349364">
              <a:buClr>
                <a:srgbClr val="0070C0"/>
              </a:buClr>
            </a:pPr>
            <a:endParaRPr lang="en-US" dirty="0"/>
          </a:p>
          <a:p>
            <a:pPr marL="349364" indent="-349364" defTabSz="914266">
              <a:buClr>
                <a:srgbClr val="0070C0"/>
              </a:buClr>
              <a:defRPr/>
            </a:pPr>
            <a:r>
              <a:rPr lang="en-US" dirty="0"/>
              <a:t>Climate change (heat, draught, flooding, severe winter weather, wildfires)</a:t>
            </a:r>
          </a:p>
          <a:p>
            <a:pPr marL="349364" indent="-349364">
              <a:buClr>
                <a:srgbClr val="0070C0"/>
              </a:buClr>
            </a:pPr>
            <a:endParaRPr lang="en-US" dirty="0"/>
          </a:p>
          <a:p>
            <a:pPr marL="349364" indent="-349364" defTabSz="914266">
              <a:buClr>
                <a:srgbClr val="0070C0"/>
              </a:buClr>
              <a:defRPr/>
            </a:pPr>
            <a:r>
              <a:rPr lang="en-US" b="1" dirty="0"/>
              <a:t>Climate change </a:t>
            </a:r>
            <a:r>
              <a:rPr lang="en-US" dirty="0"/>
              <a:t>(heat, draught, flooding, severe winter weather, wildfires)</a:t>
            </a:r>
          </a:p>
          <a:p>
            <a:pPr marL="349364" indent="-349364">
              <a:buClr>
                <a:srgbClr val="0070C0"/>
              </a:buClr>
            </a:pPr>
            <a:r>
              <a:rPr lang="en-US" b="1" dirty="0"/>
              <a:t>Increased urbanization-</a:t>
            </a:r>
            <a:r>
              <a:rPr lang="en-US" dirty="0"/>
              <a:t>--</a:t>
            </a:r>
            <a:r>
              <a:rPr lang="en-US" b="1" dirty="0">
                <a:ea typeface="ＭＳ Ｐゴシック" charset="-128"/>
                <a:cs typeface="ＭＳ Ｐゴシック" pitchFamily="-112" charset="-128"/>
              </a:rPr>
              <a:t>we now have 7.4 billion people in the world- by 2050- it will be about 11 Billion- a 40% growth- increasingly they are living in urban areas   </a:t>
            </a:r>
            <a:endParaRPr lang="en-US" dirty="0"/>
          </a:p>
          <a:p>
            <a:pPr marL="349364" indent="-349364">
              <a:buClr>
                <a:srgbClr val="0070C0"/>
              </a:buClr>
            </a:pPr>
            <a:r>
              <a:rPr lang="en-US" b="1" dirty="0"/>
              <a:t>Increased coastal populations </a:t>
            </a:r>
            <a:r>
              <a:rPr lang="en-US" dirty="0"/>
              <a:t>– </a:t>
            </a:r>
            <a:r>
              <a:rPr lang="en-US" dirty="0" err="1"/>
              <a:t>abt</a:t>
            </a:r>
            <a:r>
              <a:rPr lang="en-US" dirty="0"/>
              <a:t> 40% (123M people) in the US live directly on a coastline- this will increase by about 10% in the next few years-  </a:t>
            </a:r>
          </a:p>
          <a:p>
            <a:pPr marL="349364" indent="-349364">
              <a:buClr>
                <a:srgbClr val="0070C0"/>
              </a:buClr>
            </a:pPr>
            <a:r>
              <a:rPr lang="en-US" dirty="0"/>
              <a:t>Increased globalization</a:t>
            </a:r>
          </a:p>
          <a:p>
            <a:pPr marL="349364" indent="-349364" defTabSz="931637">
              <a:buClr>
                <a:srgbClr val="0070C0"/>
              </a:buClr>
              <a:defRPr/>
            </a:pPr>
            <a:r>
              <a:rPr lang="en-US" dirty="0"/>
              <a:t>Substandard public health and health care systems</a:t>
            </a:r>
          </a:p>
          <a:p>
            <a:pPr marL="349364" indent="-349364">
              <a:buClr>
                <a:srgbClr val="0070C0"/>
              </a:buClr>
            </a:pPr>
            <a:r>
              <a:rPr lang="en-US" dirty="0"/>
              <a:t>Land-use that facilitates zoonotic transmission</a:t>
            </a:r>
          </a:p>
          <a:p>
            <a:pPr marL="349364" indent="-349364">
              <a:buClr>
                <a:srgbClr val="0070C0"/>
              </a:buClr>
            </a:pPr>
            <a:r>
              <a:rPr lang="en-US" altLang="en-US" dirty="0"/>
              <a:t>Increased vector-borne diseases</a:t>
            </a:r>
          </a:p>
          <a:p>
            <a:pPr marL="349364" indent="-349364">
              <a:buClr>
                <a:srgbClr val="0070C0"/>
              </a:buClr>
            </a:pPr>
            <a:r>
              <a:rPr lang="en-US" dirty="0"/>
              <a:t>Declining vaccination rates</a:t>
            </a:r>
          </a:p>
          <a:p>
            <a:pPr marL="349364" indent="-349364">
              <a:buClr>
                <a:srgbClr val="0070C0"/>
              </a:buClr>
            </a:pPr>
            <a:r>
              <a:rPr lang="en-US" dirty="0"/>
              <a:t>Overuse of antibiotics</a:t>
            </a:r>
          </a:p>
          <a:p>
            <a:endParaRPr lang="en-US" dirty="0"/>
          </a:p>
        </p:txBody>
      </p:sp>
      <p:sp>
        <p:nvSpPr>
          <p:cNvPr id="4" name="Slide Number Placeholder 3"/>
          <p:cNvSpPr>
            <a:spLocks noGrp="1"/>
          </p:cNvSpPr>
          <p:nvPr>
            <p:ph type="sldNum" sz="quarter" idx="10"/>
          </p:nvPr>
        </p:nvSpPr>
        <p:spPr/>
        <p:txBody>
          <a:bodyPr/>
          <a:lstStyle/>
          <a:p>
            <a:fld id="{89871316-1E7B-447F-BD09-BC09103FF341}" type="slidenum">
              <a:rPr lang="en-US" smtClean="0"/>
              <a:t>24</a:t>
            </a:fld>
            <a:endParaRPr lang="en-US"/>
          </a:p>
        </p:txBody>
      </p:sp>
    </p:spTree>
    <p:extLst>
      <p:ext uri="{BB962C8B-B14F-4D97-AF65-F5344CB8AC3E}">
        <p14:creationId xmlns:p14="http://schemas.microsoft.com/office/powerpoint/2010/main" val="17338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We can see these changes in the trend maps – </a:t>
            </a:r>
            <a:r>
              <a:rPr lang="en-US" dirty="0" err="1"/>
              <a:t>esp</a:t>
            </a:r>
            <a:r>
              <a:rPr lang="en-US" dirty="0"/>
              <a:t> from the </a:t>
            </a:r>
            <a:r>
              <a:rPr lang="en-US" b="1" dirty="0"/>
              <a:t>Center for Research on the Epidemiology of Disasters (CRED</a:t>
            </a:r>
            <a:r>
              <a:rPr lang="en-US" dirty="0"/>
              <a:t>)  </a:t>
            </a:r>
          </a:p>
          <a:p>
            <a:pPr defTabSz="931637">
              <a:defRPr/>
            </a:pPr>
            <a:r>
              <a:rPr lang="en-US" dirty="0"/>
              <a:t>There are about 250-300 large scale disasters each year worldwide – we know that the increase is not due to better reporting  - Starting in 1960- reporting and data collection improved dramatically.</a:t>
            </a:r>
          </a:p>
          <a:p>
            <a:pPr defTabSz="931637">
              <a:defRPr/>
            </a:pPr>
            <a:endParaRPr lang="en-US" dirty="0"/>
          </a:p>
          <a:p>
            <a:pPr defTabSz="931637">
              <a:defRPr/>
            </a:pPr>
            <a:r>
              <a:rPr lang="en-US" dirty="0"/>
              <a:t>Worldwide: The top five countries in terms of disaster occurrences are </a:t>
            </a:r>
            <a:r>
              <a:rPr lang="en-US" b="1" dirty="0"/>
              <a:t>India, China, Philippines, Indonesia, and the US (US is now #2)</a:t>
            </a:r>
          </a:p>
          <a:p>
            <a:pPr defTabSz="931637">
              <a:defRPr/>
            </a:pPr>
            <a:endParaRPr lang="en-US" b="1" dirty="0"/>
          </a:p>
          <a:p>
            <a:pPr defTabSz="931637">
              <a:defRPr/>
            </a:pPr>
            <a:r>
              <a:rPr lang="en-US" dirty="0">
                <a:hlinkClick r:id="rId3"/>
              </a:rPr>
              <a:t>Slide: https://ourworldindata.org/natural-disasters</a:t>
            </a:r>
            <a:endParaRPr lang="en-US" dirty="0"/>
          </a:p>
          <a:p>
            <a:pPr defTabSz="931637">
              <a:defRPr/>
            </a:pPr>
            <a:r>
              <a:rPr lang="en-US" b="1" dirty="0"/>
              <a:t>Center for Research on the Epidemiology of Disasters (CRED</a:t>
            </a:r>
            <a:r>
              <a:rPr lang="en-US" dirty="0"/>
              <a:t>)  : </a:t>
            </a:r>
            <a:r>
              <a:rPr lang="en-US" dirty="0">
                <a:hlinkClick r:id="rId4"/>
              </a:rPr>
              <a:t>https://www.cred.be/</a:t>
            </a:r>
            <a:r>
              <a:rPr lang="en-US" dirty="0"/>
              <a:t>  </a:t>
            </a:r>
          </a:p>
          <a:p>
            <a:pPr defTabSz="931637">
              <a:defRPr/>
            </a:pPr>
            <a:endParaRPr lang="en-US" dirty="0"/>
          </a:p>
          <a:p>
            <a:pPr defTabSz="931637">
              <a:defRPr/>
            </a:pP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25</a:t>
            </a:fld>
            <a:endParaRPr lang="en-US"/>
          </a:p>
        </p:txBody>
      </p:sp>
    </p:spTree>
    <p:extLst>
      <p:ext uri="{BB962C8B-B14F-4D97-AF65-F5344CB8AC3E}">
        <p14:creationId xmlns:p14="http://schemas.microsoft.com/office/powerpoint/2010/main" val="3634152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26</a:t>
            </a:fld>
            <a:endParaRPr lang="en-US"/>
          </a:p>
        </p:txBody>
      </p:sp>
    </p:spTree>
    <p:extLst>
      <p:ext uri="{BB962C8B-B14F-4D97-AF65-F5344CB8AC3E}">
        <p14:creationId xmlns:p14="http://schemas.microsoft.com/office/powerpoint/2010/main" val="182619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Disasters are highly prevalent and increasing in severity and cost in the US: </a:t>
            </a:r>
          </a:p>
          <a:p>
            <a:pPr defTabSz="931637">
              <a:defRPr/>
            </a:pPr>
            <a:endParaRPr lang="en-US" dirty="0"/>
          </a:p>
          <a:p>
            <a:endParaRPr lang="en-US" b="1" dirty="0"/>
          </a:p>
          <a:p>
            <a:r>
              <a:rPr lang="en-US" b="1" dirty="0"/>
              <a:t>In 2017 we had 69 major Presidential Disaster declarations (federal assets and FEMA funds). These include hurricanes (including Hurricane Maria in Puerto Rico  with over 3,000 deaths ), tornados, severe weather, volcanoes, earthquakes, wildfires, flooding with over 10,000 deaths and over $300B in losses. We also had 118 man-made events including 13 terrorist attacks w an estimated 3,000 deaths and $6.2B in losses.</a:t>
            </a:r>
          </a:p>
          <a:p>
            <a:endParaRPr lang="en-US" b="1" dirty="0"/>
          </a:p>
          <a:p>
            <a:r>
              <a:rPr lang="en-US" b="1" dirty="0"/>
              <a:t>In 2018 we had 59 major Presidential Disaster declarations, including 3 of the world’s most costliest disasters: The California Camp Fire (which started as an urban firestorm in the town of Paradise) with 86 deaths,  Hurricane Michael in Florida (57 deaths) (3</a:t>
            </a:r>
            <a:r>
              <a:rPr lang="en-US" b="1" baseline="30000" dirty="0"/>
              <a:t>rd</a:t>
            </a:r>
            <a:r>
              <a:rPr lang="en-US" b="1" dirty="0"/>
              <a:t> strongest hurricane in US history), and Hurricane Florence (51 deaths)(widespread flooding) in the Carolinas.</a:t>
            </a:r>
          </a:p>
          <a:p>
            <a:endParaRPr lang="en-US" b="1" dirty="0"/>
          </a:p>
          <a:p>
            <a:r>
              <a:rPr lang="en-US" b="1" dirty="0"/>
              <a:t>So far in April, 2019, we have had 5 major Presidential Disaster declarations</a:t>
            </a:r>
          </a:p>
          <a:p>
            <a:endParaRPr lang="en-US" b="1"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27</a:t>
            </a:fld>
            <a:endParaRPr lang="en-US"/>
          </a:p>
        </p:txBody>
      </p:sp>
    </p:spTree>
    <p:extLst>
      <p:ext uri="{BB962C8B-B14F-4D97-AF65-F5344CB8AC3E}">
        <p14:creationId xmlns:p14="http://schemas.microsoft.com/office/powerpoint/2010/main" val="3272907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https://www.healthmap.org/en/</a:t>
            </a:r>
            <a:endParaRPr lang="en-US" dirty="0"/>
          </a:p>
          <a:p>
            <a:r>
              <a:rPr lang="en-US" dirty="0"/>
              <a:t>This is a snip shot of the </a:t>
            </a:r>
            <a:r>
              <a:rPr lang="en-US" b="1" dirty="0"/>
              <a:t>healthmap.org site </a:t>
            </a:r>
            <a:r>
              <a:rPr lang="en-US" dirty="0"/>
              <a:t>that posts outbreaks throughout the world- it posts in real time </a:t>
            </a:r>
          </a:p>
          <a:p>
            <a:r>
              <a:rPr lang="en-US" dirty="0"/>
              <a:t>Here in this one week period in 2017, there were 722 outbreaks worldwide.</a:t>
            </a:r>
          </a:p>
        </p:txBody>
      </p:sp>
      <p:sp>
        <p:nvSpPr>
          <p:cNvPr id="4" name="Slide Number Placeholder 3"/>
          <p:cNvSpPr>
            <a:spLocks noGrp="1"/>
          </p:cNvSpPr>
          <p:nvPr>
            <p:ph type="sldNum" sz="quarter" idx="10"/>
          </p:nvPr>
        </p:nvSpPr>
        <p:spPr/>
        <p:txBody>
          <a:bodyPr/>
          <a:lstStyle/>
          <a:p>
            <a:fld id="{89871316-1E7B-447F-BD09-BC09103FF341}" type="slidenum">
              <a:rPr lang="en-US" smtClean="0"/>
              <a:t>28</a:t>
            </a:fld>
            <a:endParaRPr lang="en-US"/>
          </a:p>
        </p:txBody>
      </p:sp>
    </p:spTree>
    <p:extLst>
      <p:ext uri="{BB962C8B-B14F-4D97-AF65-F5344CB8AC3E}">
        <p14:creationId xmlns:p14="http://schemas.microsoft.com/office/powerpoint/2010/main" val="3210237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ＭＳ Ｐゴシック" charset="-128"/>
                <a:cs typeface="ＭＳ Ｐゴシック" pitchFamily="-112" charset="-128"/>
              </a:rPr>
              <a:t>Growth- we now have 7.4 billion people in the world- by 2050- it will be about 11 Billion- a 40% growth. In the US we will grow from 330 M to about 400 M about a 36% increase.  This population growth is leading to i</a:t>
            </a:r>
            <a:r>
              <a:rPr lang="en-US" b="1" dirty="0">
                <a:ea typeface="ＭＳ Ｐゴシック" charset="-128"/>
              </a:rPr>
              <a:t>ncreased encroachment into wildlife areas     </a:t>
            </a:r>
          </a:p>
          <a:p>
            <a:endParaRPr lang="en-US" b="1" dirty="0">
              <a:ea typeface="ＭＳ Ｐゴシック" charset="-128"/>
              <a:cs typeface="ＭＳ Ｐゴシック" pitchFamily="-112" charset="-128"/>
            </a:endParaRPr>
          </a:p>
          <a:p>
            <a:r>
              <a:rPr lang="en-US" b="1" dirty="0">
                <a:ea typeface="ＭＳ Ｐゴシック" charset="-128"/>
                <a:cs typeface="ＭＳ Ｐゴシック" pitchFamily="-112" charset="-128"/>
              </a:rPr>
              <a:t>We also know that people have low levels of willingness to comply with either community or individual level public health control measures to stem outbreaks- for ex while 75% of people think quarantine of people may be needed- less than half that would be willing themselves to be quarantine.  The only acceptable outbreak control measure on a list of about a dozen- was </a:t>
            </a:r>
            <a:r>
              <a:rPr lang="en-US" b="1" i="1" dirty="0">
                <a:ea typeface="ＭＳ Ｐゴシック" charset="-128"/>
                <a:cs typeface="ＭＳ Ｐゴシック" pitchFamily="-112" charset="-128"/>
              </a:rPr>
              <a:t>increased handwashing </a:t>
            </a:r>
          </a:p>
          <a:p>
            <a:endParaRPr lang="en-US" dirty="0"/>
          </a:p>
        </p:txBody>
      </p:sp>
      <p:sp>
        <p:nvSpPr>
          <p:cNvPr id="4" name="Slide Number Placeholder 3"/>
          <p:cNvSpPr>
            <a:spLocks noGrp="1"/>
          </p:cNvSpPr>
          <p:nvPr>
            <p:ph type="sldNum" sz="quarter" idx="10"/>
          </p:nvPr>
        </p:nvSpPr>
        <p:spPr/>
        <p:txBody>
          <a:bodyPr/>
          <a:lstStyle/>
          <a:p>
            <a:fld id="{22276342-EC3A-490D-A2FA-BC3F8E78ED21}" type="slidenum">
              <a:rPr lang="en-US" altLang="en-US" smtClean="0"/>
              <a:pPr/>
              <a:t>29</a:t>
            </a:fld>
            <a:endParaRPr lang="en-US" altLang="en-US"/>
          </a:p>
        </p:txBody>
      </p:sp>
    </p:spTree>
    <p:extLst>
      <p:ext uri="{BB962C8B-B14F-4D97-AF65-F5344CB8AC3E}">
        <p14:creationId xmlns:p14="http://schemas.microsoft.com/office/powerpoint/2010/main" val="99574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b="1" dirty="0"/>
              <a:t>role</a:t>
            </a:r>
            <a:r>
              <a:rPr lang="en-US" dirty="0"/>
              <a:t> of Local Offices of Emergency Management in preparing and responding to disasters in their community that is inclusion of ALL members of the community, including people living with a disability.</a:t>
            </a:r>
          </a:p>
          <a:p>
            <a:endParaRPr lang="en-US" dirty="0"/>
          </a:p>
          <a:p>
            <a:r>
              <a:rPr lang="en-US" dirty="0"/>
              <a:t>Find out how they are doing – where the </a:t>
            </a:r>
            <a:r>
              <a:rPr lang="en-US" b="1" dirty="0"/>
              <a:t>gaps and challenges </a:t>
            </a:r>
            <a:r>
              <a:rPr lang="en-US" dirty="0"/>
              <a:t>are-</a:t>
            </a:r>
          </a:p>
          <a:p>
            <a:endParaRPr lang="en-US" dirty="0"/>
          </a:p>
          <a:p>
            <a:r>
              <a:rPr lang="en-US" dirty="0"/>
              <a:t>The</a:t>
            </a:r>
            <a:r>
              <a:rPr lang="en-US" baseline="0" dirty="0"/>
              <a:t> </a:t>
            </a:r>
            <a:r>
              <a:rPr lang="en-US" b="1" baseline="0" dirty="0"/>
              <a:t>ultimate goal </a:t>
            </a:r>
            <a:r>
              <a:rPr lang="en-US" baseline="0" dirty="0"/>
              <a:t>of this research is to </a:t>
            </a:r>
            <a:r>
              <a:rPr lang="en-US" sz="3300" dirty="0">
                <a:latin typeface="Arial" panose="020B0604020202020204" pitchFamily="34" charset="0"/>
                <a:cs typeface="Arial" panose="020B0604020202020204" pitchFamily="34" charset="0"/>
              </a:rPr>
              <a:t>Improve Preparedness and Response for People with Disabilities and Access and Functional Needs   </a:t>
            </a:r>
          </a:p>
          <a:p>
            <a:pPr marL="465819" lvl="1"/>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3</a:t>
            </a:fld>
            <a:endParaRPr lang="en-US"/>
          </a:p>
        </p:txBody>
      </p:sp>
    </p:spTree>
    <p:extLst>
      <p:ext uri="{BB962C8B-B14F-4D97-AF65-F5344CB8AC3E}">
        <p14:creationId xmlns:p14="http://schemas.microsoft.com/office/powerpoint/2010/main" val="1458187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eaLnBrk="0" fontAlgn="base" hangingPunct="0">
              <a:spcBef>
                <a:spcPct val="30000"/>
              </a:spcBef>
              <a:spcAft>
                <a:spcPct val="0"/>
              </a:spcAft>
              <a:defRPr/>
            </a:pPr>
            <a:r>
              <a:rPr lang="en-US" b="1" dirty="0">
                <a:latin typeface="Calibri" pitchFamily="34" charset="0"/>
                <a:ea typeface="ＭＳ Ｐゴシック" charset="-128"/>
                <a:cs typeface="ＭＳ Ｐゴシック" pitchFamily="-112" charset="-128"/>
              </a:rPr>
              <a:t>In the past few decades alone, more than 85 emerging pathogens have been identified, including these listed here</a:t>
            </a:r>
          </a:p>
          <a:p>
            <a:pPr defTabSz="931637" eaLnBrk="0" fontAlgn="base" hangingPunct="0">
              <a:spcBef>
                <a:spcPct val="30000"/>
              </a:spcBef>
              <a:spcAft>
                <a:spcPct val="0"/>
              </a:spcAft>
              <a:defRPr/>
            </a:pPr>
            <a:r>
              <a:rPr lang="en-US" b="1" dirty="0">
                <a:latin typeface="Calibri" pitchFamily="34" charset="0"/>
                <a:ea typeface="ＭＳ Ｐゴシック" charset="-128"/>
                <a:cs typeface="ＭＳ Ｐゴシック" pitchFamily="-112" charset="-128"/>
              </a:rPr>
              <a:t>We also have a threat from reemerging diseases such as measles </a:t>
            </a:r>
          </a:p>
          <a:p>
            <a:pPr defTabSz="931637" eaLnBrk="0" fontAlgn="base" hangingPunct="0">
              <a:spcBef>
                <a:spcPct val="30000"/>
              </a:spcBef>
              <a:spcAft>
                <a:spcPct val="0"/>
              </a:spcAft>
              <a:defRPr/>
            </a:pPr>
            <a:endParaRPr lang="en-US" b="1" dirty="0">
              <a:latin typeface="Calibri" pitchFamily="34" charset="0"/>
              <a:ea typeface="ＭＳ Ｐゴシック" charset="-128"/>
              <a:cs typeface="ＭＳ Ｐゴシック" pitchFamily="-112" charset="-128"/>
            </a:endParaRPr>
          </a:p>
          <a:p>
            <a:r>
              <a:rPr lang="en-US" noProof="0" dirty="0"/>
              <a:t>https://wwwnc.cdc.gov/eid/article/1/1/95-0102_article</a:t>
            </a:r>
          </a:p>
          <a:p>
            <a:endParaRPr lang="en-US" dirty="0"/>
          </a:p>
          <a:p>
            <a:r>
              <a:rPr lang="en-US" dirty="0"/>
              <a:t>https://www.nature.com/articles/nature02759</a:t>
            </a:r>
          </a:p>
          <a:p>
            <a:pPr defTabSz="931637" eaLnBrk="0" fontAlgn="base" hangingPunct="0">
              <a:spcBef>
                <a:spcPct val="30000"/>
              </a:spcBef>
              <a:spcAft>
                <a:spcPct val="0"/>
              </a:spcAft>
              <a:defRPr/>
            </a:pPr>
            <a:endParaRPr lang="en-US" b="1" dirty="0">
              <a:latin typeface="Calibri" pitchFamily="34" charset="0"/>
              <a:ea typeface="ＭＳ Ｐゴシック" charset="-128"/>
              <a:cs typeface="ＭＳ Ｐゴシック" pitchFamily="-112" charset="-128"/>
            </a:endParaRPr>
          </a:p>
          <a:p>
            <a:pPr defTabSz="931637" eaLnBrk="0" fontAlgn="base" hangingPunct="0">
              <a:spcBef>
                <a:spcPct val="30000"/>
              </a:spcBef>
              <a:spcAft>
                <a:spcPct val="0"/>
              </a:spcAft>
              <a:defRPr/>
            </a:pPr>
            <a:endParaRPr lang="en-US" b="1" dirty="0"/>
          </a:p>
        </p:txBody>
      </p:sp>
      <p:sp>
        <p:nvSpPr>
          <p:cNvPr id="4" name="Slide Number Placeholder 3"/>
          <p:cNvSpPr>
            <a:spLocks noGrp="1"/>
          </p:cNvSpPr>
          <p:nvPr>
            <p:ph type="sldNum" sz="quarter" idx="10"/>
          </p:nvPr>
        </p:nvSpPr>
        <p:spPr/>
        <p:txBody>
          <a:bodyPr/>
          <a:lstStyle/>
          <a:p>
            <a:fld id="{22276342-EC3A-490D-A2FA-BC3F8E78ED21}" type="slidenum">
              <a:rPr lang="en-US" altLang="en-US" smtClean="0"/>
              <a:pPr/>
              <a:t>30</a:t>
            </a:fld>
            <a:endParaRPr lang="en-US" altLang="en-US"/>
          </a:p>
        </p:txBody>
      </p:sp>
    </p:spTree>
    <p:extLst>
      <p:ext uri="{BB962C8B-B14F-4D97-AF65-F5344CB8AC3E}">
        <p14:creationId xmlns:p14="http://schemas.microsoft.com/office/powerpoint/2010/main" val="1344211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Worldwide costs are great- 2011 Great East Japan earthquake, tsunami and nuclear plant meltdown </a:t>
            </a:r>
          </a:p>
          <a:p>
            <a:pPr defTabSz="931637">
              <a:defRPr/>
            </a:pPr>
            <a:r>
              <a:rPr lang="en-US" dirty="0"/>
              <a:t>Last year in the US – we had the most expensive year of disasters ever at Over $300B due to the hurricane season and subsequent </a:t>
            </a:r>
            <a:r>
              <a:rPr lang="en-US" dirty="0" err="1"/>
              <a:t>floodings</a:t>
            </a:r>
            <a:r>
              <a:rPr lang="en-US" dirty="0"/>
              <a:t> and wildfires</a:t>
            </a:r>
          </a:p>
          <a:p>
            <a:pPr defTabSz="931637">
              <a:defRPr/>
            </a:pPr>
            <a:r>
              <a:rPr lang="en-US" b="1" dirty="0"/>
              <a:t>In 2017 the US had over $300 B in losses</a:t>
            </a:r>
          </a:p>
          <a:p>
            <a:pPr defTabSz="931637">
              <a:defRPr/>
            </a:pPr>
            <a:r>
              <a:rPr lang="en-US" b="1" dirty="0"/>
              <a:t>In 2018 we had losses of $144 B in losses </a:t>
            </a:r>
          </a:p>
        </p:txBody>
      </p:sp>
      <p:sp>
        <p:nvSpPr>
          <p:cNvPr id="4" name="Slide Number Placeholder 3"/>
          <p:cNvSpPr>
            <a:spLocks noGrp="1"/>
          </p:cNvSpPr>
          <p:nvPr>
            <p:ph type="sldNum" sz="quarter" idx="10"/>
          </p:nvPr>
        </p:nvSpPr>
        <p:spPr/>
        <p:txBody>
          <a:bodyPr/>
          <a:lstStyle/>
          <a:p>
            <a:fld id="{89871316-1E7B-447F-BD09-BC09103FF341}" type="slidenum">
              <a:rPr lang="en-US" smtClean="0"/>
              <a:t>31</a:t>
            </a:fld>
            <a:endParaRPr lang="en-US"/>
          </a:p>
        </p:txBody>
      </p:sp>
    </p:spTree>
    <p:extLst>
      <p:ext uri="{BB962C8B-B14F-4D97-AF65-F5344CB8AC3E}">
        <p14:creationId xmlns:p14="http://schemas.microsoft.com/office/powerpoint/2010/main" val="3903602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hlinkClick r:id="rId3"/>
              </a:rPr>
              <a:t>www.ncdc.noaa.gov/billions</a:t>
            </a:r>
            <a:r>
              <a:rPr lang="en-US" dirty="0"/>
              <a:t>). </a:t>
            </a:r>
          </a:p>
          <a:p>
            <a:pPr fontAlgn="base"/>
            <a:r>
              <a:rPr lang="en-US" dirty="0"/>
              <a:t>Since 1980, the U.S. has sustained 219 weather and climate disasters where the overall damage costs reached or exceeded $1 billion (including adjustments based on the Consumer Price Index, as of December 2017). The cumulative costs for these 219 events exceed $1.5 trillion.</a:t>
            </a:r>
          </a:p>
          <a:p>
            <a:pPr fontAlgn="base"/>
            <a:endParaRPr lang="en-US" dirty="0"/>
          </a:p>
          <a:p>
            <a:pPr fontAlgn="base"/>
            <a:r>
              <a:rPr lang="en-US" dirty="0"/>
              <a:t>During 2017, the U.S. experienced a historic year of weather and climate disasters.  In 2017 -natural disasters in the United States cost more than $300 billion, the highest record to date-  In 2017,  the U.S. was impacted by </a:t>
            </a:r>
            <a:r>
              <a:rPr lang="en-US" b="1" dirty="0"/>
              <a:t>16 separate billion-dollar disaster </a:t>
            </a:r>
            <a:r>
              <a:rPr lang="en-US" dirty="0"/>
              <a:t>events including: three tropical cyclones, eight severe storms, two inland floods, a crop freeze, drought and wildfires. Also, in 2017, U.S. hurricanes alone cost about $265 billion. Hurricanes Harvey, Irma and Maria now join Katrina and Sandy are now the new top 5 costliest U.S. hurricanes on record.</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32</a:t>
            </a:fld>
            <a:endParaRPr lang="en-US"/>
          </a:p>
        </p:txBody>
      </p:sp>
    </p:spTree>
    <p:extLst>
      <p:ext uri="{BB962C8B-B14F-4D97-AF65-F5344CB8AC3E}">
        <p14:creationId xmlns:p14="http://schemas.microsoft.com/office/powerpoint/2010/main" val="145030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disaster events along w climate change are causing geopolitical unrest- resulting in mass migration of </a:t>
            </a:r>
            <a:r>
              <a:rPr lang="en-US" b="1" dirty="0"/>
              <a:t>internally displaced persons </a:t>
            </a:r>
            <a:r>
              <a:rPr lang="en-US" dirty="0"/>
              <a:t>– that is, they are forced to leave their homes but they have not crossed international borders. </a:t>
            </a:r>
          </a:p>
          <a:p>
            <a:r>
              <a:rPr lang="en-US" dirty="0"/>
              <a:t>In the US,  in 2017, the three major Hurricane (Harvey, Irma, and Maria) displaced over </a:t>
            </a:r>
            <a:r>
              <a:rPr lang="en-US" b="1" dirty="0"/>
              <a:t>3 M people in the course of only one month</a:t>
            </a:r>
            <a:r>
              <a:rPr lang="en-US" dirty="0"/>
              <a:t>. </a:t>
            </a:r>
          </a:p>
          <a:p>
            <a:r>
              <a:rPr lang="en-US" dirty="0"/>
              <a:t>This places enormous strain on our emergency management programs </a:t>
            </a:r>
          </a:p>
        </p:txBody>
      </p:sp>
      <p:sp>
        <p:nvSpPr>
          <p:cNvPr id="4" name="Slide Number Placeholder 3"/>
          <p:cNvSpPr>
            <a:spLocks noGrp="1"/>
          </p:cNvSpPr>
          <p:nvPr>
            <p:ph type="sldNum" sz="quarter" idx="10"/>
          </p:nvPr>
        </p:nvSpPr>
        <p:spPr/>
        <p:txBody>
          <a:bodyPr/>
          <a:lstStyle/>
          <a:p>
            <a:fld id="{00D10D85-5E74-4D79-BB8E-0B42FC61C474}" type="slidenum">
              <a:rPr lang="en-US" smtClean="0"/>
              <a:t>33</a:t>
            </a:fld>
            <a:endParaRPr lang="en-US"/>
          </a:p>
        </p:txBody>
      </p:sp>
    </p:spTree>
    <p:extLst>
      <p:ext uri="{BB962C8B-B14F-4D97-AF65-F5344CB8AC3E}">
        <p14:creationId xmlns:p14="http://schemas.microsoft.com/office/powerpoint/2010/main" val="1030363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though, our efforts to </a:t>
            </a:r>
            <a:r>
              <a:rPr lang="en-US" b="1" dirty="0"/>
              <a:t>improve infrastructure and disaster response </a:t>
            </a:r>
            <a:r>
              <a:rPr lang="en-US" dirty="0"/>
              <a:t>are leading to reductions in the number of fatalities.</a:t>
            </a:r>
          </a:p>
          <a:p>
            <a:r>
              <a:rPr lang="en-US" dirty="0"/>
              <a:t>Data from the Center for Research on the Epidemiology of Disasters indicate that while the number of people impacted by disasters,, and the cost is increasingly dramatically, the actual number of fatalities is declining. </a:t>
            </a:r>
          </a:p>
          <a:p>
            <a:endParaRPr lang="en-US" dirty="0"/>
          </a:p>
          <a:p>
            <a:r>
              <a:rPr lang="en-US" dirty="0">
                <a:hlinkClick r:id="rId3"/>
              </a:rPr>
              <a:t>https://www.cred.be/</a:t>
            </a:r>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34</a:t>
            </a:fld>
            <a:endParaRPr lang="en-US"/>
          </a:p>
        </p:txBody>
      </p:sp>
    </p:spTree>
    <p:extLst>
      <p:ext uri="{BB962C8B-B14F-4D97-AF65-F5344CB8AC3E}">
        <p14:creationId xmlns:p14="http://schemas.microsoft.com/office/powerpoint/2010/main" val="2319135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35</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b="1" dirty="0"/>
              <a:t>So, its important to know if OEM are ready for the whole community – including people with a disability, not only because the population at risk is large, and growing, and because the number and severity of disaster events is also increasing,</a:t>
            </a:r>
          </a:p>
          <a:p>
            <a:r>
              <a:rPr lang="en-US" b="1" dirty="0"/>
              <a:t>But..,. Very  importantly, because every indication we have indicates that people are not ready-  including people living with a disability</a:t>
            </a:r>
          </a:p>
          <a:p>
            <a:endParaRPr lang="en-US" b="1" dirty="0"/>
          </a:p>
          <a:p>
            <a:r>
              <a:rPr lang="en-US" dirty="0"/>
              <a:t>Information on the emergency preparedness planning of people with disabilities is VERY limited </a:t>
            </a:r>
          </a:p>
          <a:p>
            <a:r>
              <a:rPr lang="en-US" dirty="0"/>
              <a:t>We have some data from a 2011 study conducted by Gershon and Kraus on a convenience sample of disabled people WHO also had personal assistants-  we were especially interested to find out the role the PA played with respect to preparedness.</a:t>
            </a:r>
          </a:p>
          <a:p>
            <a:endParaRPr lang="en-US" dirty="0"/>
          </a:p>
          <a:p>
            <a:r>
              <a:rPr lang="en-US" dirty="0"/>
              <a:t>We measured preparedness using seven items: having a personal emergency plan; an evacuation plan; an easy-to-carry go bag with critical items, such as medications, cell phone, flashlight, etc.; having emergency supplies at home, such as extra food, batteries, supplies and equipment; having a communications plan for contacting the personal assistant; having an emergency contact list; and having a </a:t>
            </a:r>
            <a:r>
              <a:rPr lang="en-US" b="1" dirty="0"/>
              <a:t>back-up plan for personal assistance help</a:t>
            </a:r>
            <a:r>
              <a:rPr lang="en-US" dirty="0"/>
              <a:t>.  </a:t>
            </a:r>
          </a:p>
          <a:p>
            <a:endParaRPr lang="en-US" dirty="0"/>
          </a:p>
          <a:p>
            <a:r>
              <a:rPr lang="en-US" dirty="0"/>
              <a:t>Additional items determined whether or not the respondent had tested their emergency plan, if they shared their plan with all or some of their assistants, and an open- ended question was included that asked them to provide the reasons for not sharing their plan with their personal assistant.  We also asked about prior disaster experiences.</a:t>
            </a:r>
          </a:p>
          <a:p>
            <a:endParaRPr lang="en-US" dirty="0"/>
          </a:p>
          <a:p>
            <a:endParaRPr lang="en-US" dirty="0"/>
          </a:p>
        </p:txBody>
      </p:sp>
    </p:spTree>
    <p:extLst>
      <p:ext uri="{BB962C8B-B14F-4D97-AF65-F5344CB8AC3E}">
        <p14:creationId xmlns:p14="http://schemas.microsoft.com/office/powerpoint/2010/main" val="2137838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36</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dirty="0"/>
              <a:t>Nearly half of the sample (n=120, 47%) reported that they had an emergency plan</a:t>
            </a:r>
            <a:r>
              <a:rPr lang="en-US" b="1" dirty="0"/>
              <a:t>. </a:t>
            </a:r>
          </a:p>
          <a:p>
            <a:r>
              <a:rPr lang="en-US" dirty="0"/>
              <a:t>Of these,  66%  indicated that they had involved their PA in its development, with 4.0%  indicating that they shared their plan with only some of their Pas, 10% had NOT shared the plan with their PAs.   Common reasons given for not sharing their plan with PAs included: “My PA will be busy tending to the needs of their own family members, “The PA is just not that dependable”, “Experience tells me I can’t count of them”, “I have a new PA and they did not help me develop the plan”, and “I might not be with my PA when an emergency occurs.”  Of those reporting a plan, 57.5% (n=69) reported that they had actually tested their ability to use the plan.  </a:t>
            </a:r>
            <a:r>
              <a:rPr lang="en-US" b="1" dirty="0"/>
              <a:t>Involvement of the PAs in the emergency plan was strongly associated with emergency preparedness; but sample size was small and results should be interpreted with caution. </a:t>
            </a:r>
          </a:p>
        </p:txBody>
      </p:sp>
    </p:spTree>
    <p:extLst>
      <p:ext uri="{BB962C8B-B14F-4D97-AF65-F5344CB8AC3E}">
        <p14:creationId xmlns:p14="http://schemas.microsoft.com/office/powerpoint/2010/main" val="1498556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37</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b="1" dirty="0"/>
              <a:t>SCORE would be 33%  </a:t>
            </a:r>
          </a:p>
          <a:p>
            <a:r>
              <a:rPr lang="en-US" dirty="0"/>
              <a:t>35% had an evacuation plan, 28% had a go-bag ready, 32% had emergency supplies available, 29% had a way to communicate with their PA in case of an emergency; they planned to communicate using </a:t>
            </a:r>
            <a:r>
              <a:rPr lang="en-US" b="1" dirty="0"/>
              <a:t>cellphones (28%), text messages (13%), emails (146%), online social networks (3%), two-way radio (0.8%) and ham radio (0.4%</a:t>
            </a:r>
            <a:r>
              <a:rPr lang="en-US" dirty="0"/>
              <a:t>).  In terms of having an emergency contacts list, 35% had such a list.</a:t>
            </a:r>
          </a:p>
          <a:p>
            <a:r>
              <a:rPr lang="en-US" dirty="0"/>
              <a:t>With regards to the planning for an alternative source of personal assistance in case their regular PA would not be available to assist them during an emergency, 26% reported that they had made alternative back-up plans.  For those participants indicating an </a:t>
            </a:r>
            <a:r>
              <a:rPr lang="en-US" b="1" dirty="0"/>
              <a:t>alternative back-up plan, 77% would rely on family members, 51% would rely on friends, 36% would rely on neighbors, 1% on co-workers.  A very small proportion, 4% reported that they intended to hire another PA “on the spot.”  A low proportion, 20% thought that the agency providing for their care would allow their PA to accompany them in order to continue to provide services if they were evacuated to another area</a:t>
            </a:r>
            <a:r>
              <a:rPr lang="en-US" dirty="0"/>
              <a:t> (such as a shelter or a hotel). </a:t>
            </a:r>
          </a:p>
          <a:p>
            <a:r>
              <a:rPr lang="en-US" b="1" dirty="0"/>
              <a:t> On the 7-item emergency preparedness scale, the mean score was 2.3 (S.D.=2.74), the median was 0.0, the mode was 0.0, and the range was 0-7.  The </a:t>
            </a:r>
            <a:r>
              <a:rPr lang="en-US" b="1" dirty="0" err="1"/>
              <a:t>Cronbach</a:t>
            </a:r>
            <a:r>
              <a:rPr lang="en-US" b="1" dirty="0"/>
              <a:t> alpha was .93 (95% CI .916- 942), indicating a good internal consistency for this scale.</a:t>
            </a:r>
          </a:p>
          <a:p>
            <a:endParaRPr lang="en-US" b="1" dirty="0"/>
          </a:p>
        </p:txBody>
      </p:sp>
    </p:spTree>
    <p:extLst>
      <p:ext uri="{BB962C8B-B14F-4D97-AF65-F5344CB8AC3E}">
        <p14:creationId xmlns:p14="http://schemas.microsoft.com/office/powerpoint/2010/main" val="1871536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ED61E69-EDA8-4E1B-9FF6-EA5B9962CAA4}" type="slidenum">
              <a:rPr lang="en-US" smtClean="0">
                <a:latin typeface="Times New Roman" pitchFamily="18" charset="0"/>
              </a:rPr>
              <a:pPr>
                <a:defRPr/>
              </a:pPr>
              <a:t>38</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b="1" dirty="0"/>
              <a:t>NOTE Positives, negatives, and questions.  </a:t>
            </a:r>
            <a:r>
              <a:rPr lang="en-US" dirty="0"/>
              <a:t>Having a plan, and engaging the personal assistant in the plan was clearly associated with higher emergency preparedness scores.  However, serious deficiencies in emergency preparedness remained, even for those who had involved their PAs in their planning effort.  Of particular note was the lack of sharing the plan with all of their PAs , for those with multiple PAs.  Also of concern was the absence of planning for back-up assistance in the event that the PA was unavailable to provide help.  For the proportion reporting that they were without personal assistance from any source during an actual emergency, it is not known to what extent their assistance needs were adequately met and what impact this had on their health and well being.  Identifying back-up care providers and sharing the plans with all PAs are critical preparedness strategies for people with disabilities.  For some participants, distrust in the PA’s reliability seems to be a barrier to sharing the plan, and this requires further investigation to understand the roots of this lack of trust.  There was also evidence of a lack of preparedness on other basic elements of a plan, such as having an emergency contacts list or back-up sources of necessary supplies and medications. </a:t>
            </a:r>
          </a:p>
          <a:p>
            <a:endParaRPr lang="en-US" dirty="0"/>
          </a:p>
          <a:p>
            <a:pPr defTabSz="962102">
              <a:defRPr/>
            </a:pPr>
            <a:r>
              <a:rPr lang="en-US" dirty="0"/>
              <a:t>More than half of the participants reported that their PA was not with them during the emergency, and having a communication plan in place might have helped them to reach their PA.  Multiple sources of communication should be considered in case land lines are not in operation, or if cell phone towers are inoperable or overloaded. </a:t>
            </a:r>
          </a:p>
          <a:p>
            <a:endParaRPr lang="en-US" dirty="0"/>
          </a:p>
        </p:txBody>
      </p:sp>
    </p:spTree>
    <p:extLst>
      <p:ext uri="{BB962C8B-B14F-4D97-AF65-F5344CB8AC3E}">
        <p14:creationId xmlns:p14="http://schemas.microsoft.com/office/powerpoint/2010/main" val="26200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know from a more recent study I conducted that vulnerable elderly people (who are also often disabled) are NOT ready </a:t>
            </a:r>
          </a:p>
          <a:p>
            <a:r>
              <a:rPr lang="en-US" dirty="0"/>
              <a:t> and importantly, the size of the elderly population is growing- while people 65 and over represent 15% of today’s population, by 2060 they will represent about 25% of total population.</a:t>
            </a:r>
          </a:p>
          <a:p>
            <a:r>
              <a:rPr lang="en-US" dirty="0"/>
              <a:t>This was a qualitative theory generating study of the factors that influence preparedness in elderly- </a:t>
            </a:r>
          </a:p>
          <a:p>
            <a:r>
              <a:rPr lang="en-US" dirty="0"/>
              <a:t>Data were collected using a semi-structured interview from 50 elderly home care patients- all receiving home care </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39</a:t>
            </a:fld>
            <a:endParaRPr lang="en-US"/>
          </a:p>
        </p:txBody>
      </p:sp>
    </p:spTree>
    <p:extLst>
      <p:ext uri="{BB962C8B-B14F-4D97-AF65-F5344CB8AC3E}">
        <p14:creationId xmlns:p14="http://schemas.microsoft.com/office/powerpoint/2010/main" val="122194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a:t>
            </a:fld>
            <a:endParaRPr lang="en-US"/>
          </a:p>
        </p:txBody>
      </p:sp>
    </p:spTree>
    <p:extLst>
      <p:ext uri="{BB962C8B-B14F-4D97-AF65-F5344CB8AC3E}">
        <p14:creationId xmlns:p14="http://schemas.microsoft.com/office/powerpoint/2010/main" val="37043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Self- efficacy was low - many felt they could not do much to help themselves  </a:t>
            </a:r>
          </a:p>
          <a:p>
            <a:pPr defTabSz="931637">
              <a:defRPr/>
            </a:pPr>
            <a:r>
              <a:rPr lang="en-US" dirty="0"/>
              <a:t>80% had household incomes of 20K or less. No material or social support resources in many cases </a:t>
            </a:r>
          </a:p>
          <a:p>
            <a:pPr defTabSz="931637">
              <a:defRPr/>
            </a:pPr>
            <a:r>
              <a:rPr lang="en-US" dirty="0"/>
              <a:t>Wanted </a:t>
            </a:r>
            <a:r>
              <a:rPr lang="en-US" dirty="0" err="1"/>
              <a:t>govt</a:t>
            </a:r>
            <a:r>
              <a:rPr lang="en-US" dirty="0"/>
              <a:t>, first responders, clergy, strangers, anyone to help them </a:t>
            </a:r>
          </a:p>
          <a:p>
            <a:pPr defTabSz="931637">
              <a:defRPr/>
            </a:pPr>
            <a:endParaRPr lang="en-US" dirty="0"/>
          </a:p>
          <a:p>
            <a:pPr defTabSz="931637">
              <a:defRPr/>
            </a:pPr>
            <a:r>
              <a:rPr lang="en-US" dirty="0"/>
              <a:t>Risk awareness was high but </a:t>
            </a:r>
            <a:r>
              <a:rPr lang="en-US" b="1" dirty="0"/>
              <a:t>fatalism led to lack of preparedness</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40</a:t>
            </a:fld>
            <a:endParaRPr lang="en-US"/>
          </a:p>
        </p:txBody>
      </p:sp>
    </p:spTree>
    <p:extLst>
      <p:ext uri="{BB962C8B-B14F-4D97-AF65-F5344CB8AC3E}">
        <p14:creationId xmlns:p14="http://schemas.microsoft.com/office/powerpoint/2010/main" val="55805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we have information on the general population and how well they are prepared from FEMA National Preparedness Surveys</a:t>
            </a:r>
          </a:p>
          <a:p>
            <a:r>
              <a:rPr lang="en-US" b="1" dirty="0"/>
              <a:t> 2014 FEMA National Preparedness  Survey – that people in general are not ready </a:t>
            </a:r>
          </a:p>
          <a:p>
            <a:r>
              <a:rPr lang="en-US" b="1" dirty="0"/>
              <a:t>**Denial is a maladaptive response to fear </a:t>
            </a:r>
          </a:p>
          <a:p>
            <a:endParaRPr lang="en-US" b="1" dirty="0"/>
          </a:p>
          <a:p>
            <a:r>
              <a:rPr lang="en-US" b="1" dirty="0"/>
              <a:t>FEMA report:  </a:t>
            </a:r>
            <a:r>
              <a:rPr lang="en-US" dirty="0">
                <a:hlinkClick r:id="rId3"/>
              </a:rPr>
              <a:t>https://www.fema.gov/media-library-data/1409688068371-d71247cabc52a55de78305a4462d0e1a/2014_NPR_FINAL_082914_508v11.pdf</a:t>
            </a:r>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41</a:t>
            </a:fld>
            <a:endParaRPr lang="en-US"/>
          </a:p>
        </p:txBody>
      </p:sp>
    </p:spTree>
    <p:extLst>
      <p:ext uri="{BB962C8B-B14F-4D97-AF65-F5344CB8AC3E}">
        <p14:creationId xmlns:p14="http://schemas.microsoft.com/office/powerpoint/2010/main" val="4115659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42</a:t>
            </a:fld>
            <a:endParaRPr lang="en-US"/>
          </a:p>
        </p:txBody>
      </p:sp>
    </p:spTree>
    <p:extLst>
      <p:ext uri="{BB962C8B-B14F-4D97-AF65-F5344CB8AC3E}">
        <p14:creationId xmlns:p14="http://schemas.microsoft.com/office/powerpoint/2010/main" val="3376559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43</a:t>
            </a:fld>
            <a:endParaRPr lang="en-US"/>
          </a:p>
        </p:txBody>
      </p:sp>
    </p:spTree>
    <p:extLst>
      <p:ext uri="{BB962C8B-B14F-4D97-AF65-F5344CB8AC3E}">
        <p14:creationId xmlns:p14="http://schemas.microsoft.com/office/powerpoint/2010/main" val="2977967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--we need to know if OEM are prepared to ensure access and meet the needs of people living with a disability- because they are at increased risk of morbidity and mortality</a:t>
            </a:r>
          </a:p>
          <a:p>
            <a:endParaRPr lang="en-US" b="1" dirty="0"/>
          </a:p>
          <a:p>
            <a:r>
              <a:rPr lang="en-US" b="1" dirty="0"/>
              <a:t>Also, meeting their responsibilities can help reduce the threat of lawsuits  </a:t>
            </a:r>
          </a:p>
          <a:p>
            <a:endParaRPr lang="en-US" dirty="0"/>
          </a:p>
          <a:p>
            <a:r>
              <a:rPr lang="en-US" dirty="0"/>
              <a:t>UNISDR 2013 Survey on Living with Disabilities and Disasters</a:t>
            </a:r>
          </a:p>
          <a:p>
            <a:r>
              <a:rPr lang="en-US" dirty="0"/>
              <a:t>Perhaps the most significant finding in the survey is that 85.57% of the respondents from 137 countries state that they have not participated in community disaster management and risk reduction processes currently in place in their communities.</a:t>
            </a:r>
          </a:p>
          <a:p>
            <a:r>
              <a:rPr lang="en-US" dirty="0"/>
              <a:t>In effect, they have been excluded from the decision making and planning of such processes. </a:t>
            </a:r>
          </a:p>
          <a:p>
            <a:r>
              <a:rPr lang="en-US" dirty="0"/>
              <a:t>72.20% of respondents say that they do not have a personal preparedness plan in the event of a disaster. </a:t>
            </a:r>
          </a:p>
          <a:p>
            <a:r>
              <a:rPr lang="en-US" dirty="0"/>
              <a:t>Of the 29.29% of people</a:t>
            </a:r>
            <a:r>
              <a:rPr lang="en-US" baseline="0" dirty="0"/>
              <a:t> with disabilitie</a:t>
            </a:r>
            <a:r>
              <a:rPr lang="en-US" dirty="0"/>
              <a:t>s who do have a personal disaster preparedness plan, the most important stated element of that plan is support from family.</a:t>
            </a:r>
          </a:p>
          <a:p>
            <a:r>
              <a:rPr lang="en-US" dirty="0"/>
              <a:t>Another key finding reveals that only 20.6% of respondents believe they can evacuate immediately without difficulty in the event of a sudden disaster event. And while 38.1 % can do so with some difficulty, 34.93 % of respondents believe they will experience a lot of difficulties; 6.3 % state that they will not be able to evacuate at all. If given sufficient time, the percentage of those who can evacuate with no difficulty rises from 20.65 to 38.22% but 57.71% still feel they will have either some, or a lot of, difficulty; 4% would still not be able to evacuate. </a:t>
            </a:r>
          </a:p>
          <a:p>
            <a:endParaRPr lang="en-US" dirty="0"/>
          </a:p>
          <a:p>
            <a:r>
              <a:rPr lang="en-US" dirty="0"/>
              <a:t>The top six hazards or disaster risks faced by survey respondents were: floods (56.67%); extreme weather (42.58%); drought (39.52 %); tornados (38.31%); earthquakes (32.52%) and cyclones (30.64%).</a:t>
            </a:r>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44</a:t>
            </a:fld>
            <a:endParaRPr lang="en-US"/>
          </a:p>
        </p:txBody>
      </p:sp>
    </p:spTree>
    <p:extLst>
      <p:ext uri="{BB962C8B-B14F-4D97-AF65-F5344CB8AC3E}">
        <p14:creationId xmlns:p14="http://schemas.microsoft.com/office/powerpoint/2010/main" val="3101675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data to find out if OEMs are ready to ensure access and meet the needs of people with disabilities  </a:t>
            </a:r>
          </a:p>
        </p:txBody>
      </p:sp>
      <p:sp>
        <p:nvSpPr>
          <p:cNvPr id="4" name="Slide Number Placeholder 3"/>
          <p:cNvSpPr>
            <a:spLocks noGrp="1"/>
          </p:cNvSpPr>
          <p:nvPr>
            <p:ph type="sldNum" sz="quarter" idx="10"/>
          </p:nvPr>
        </p:nvSpPr>
        <p:spPr/>
        <p:txBody>
          <a:bodyPr/>
          <a:lstStyle/>
          <a:p>
            <a:fld id="{00D10D85-5E74-4D79-BB8E-0B42FC61C474}" type="slidenum">
              <a:rPr lang="en-US" smtClean="0"/>
              <a:t>45</a:t>
            </a:fld>
            <a:endParaRPr lang="en-US"/>
          </a:p>
        </p:txBody>
      </p:sp>
    </p:spTree>
    <p:extLst>
      <p:ext uri="{BB962C8B-B14F-4D97-AF65-F5344CB8AC3E}">
        <p14:creationId xmlns:p14="http://schemas.microsoft.com/office/powerpoint/2010/main" val="210954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dirty="0"/>
              <a:t>RC</a:t>
            </a:r>
          </a:p>
          <a:p>
            <a:endParaRPr lang="en-US" dirty="0"/>
          </a:p>
        </p:txBody>
      </p:sp>
      <p:sp>
        <p:nvSpPr>
          <p:cNvPr id="4" name="Slide Number Placeholder 3"/>
          <p:cNvSpPr>
            <a:spLocks noGrp="1"/>
          </p:cNvSpPr>
          <p:nvPr>
            <p:ph type="sldNum" sz="quarter" idx="5"/>
          </p:nvPr>
        </p:nvSpPr>
        <p:spPr/>
        <p:txBody>
          <a:bodyPr/>
          <a:lstStyle/>
          <a:p>
            <a:fld id="{3818ACC9-2D0F-4E2C-95E3-0F1BD8323F83}" type="slidenum">
              <a:rPr lang="en-US" smtClean="0"/>
              <a:t>46</a:t>
            </a:fld>
            <a:endParaRPr lang="en-US"/>
          </a:p>
        </p:txBody>
      </p:sp>
    </p:spTree>
    <p:extLst>
      <p:ext uri="{BB962C8B-B14F-4D97-AF65-F5344CB8AC3E}">
        <p14:creationId xmlns:p14="http://schemas.microsoft.com/office/powerpoint/2010/main" val="3866147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 Roth</a:t>
            </a:r>
          </a:p>
          <a:p>
            <a:r>
              <a:rPr lang="en-US" dirty="0"/>
              <a:t>Erica Jones</a:t>
            </a:r>
          </a:p>
          <a:p>
            <a:r>
              <a:rPr lang="en-US" dirty="0"/>
              <a:t>June </a:t>
            </a:r>
            <a:r>
              <a:rPr lang="en-US" dirty="0" err="1"/>
              <a:t>Kailes</a:t>
            </a:r>
            <a:r>
              <a:rPr lang="en-US" dirty="0"/>
              <a:t> </a:t>
            </a:r>
          </a:p>
          <a:p>
            <a:endParaRPr lang="en-US" dirty="0"/>
          </a:p>
          <a:p>
            <a:r>
              <a:rPr lang="en-US" dirty="0"/>
              <a:t>Heavy focus on items from the ADA checklist and other available materials </a:t>
            </a:r>
          </a:p>
          <a:p>
            <a:r>
              <a:rPr lang="en-US" dirty="0"/>
              <a:t>The sample frame for this group (OEM)  is not well delineated </a:t>
            </a:r>
          </a:p>
        </p:txBody>
      </p:sp>
      <p:sp>
        <p:nvSpPr>
          <p:cNvPr id="4" name="Slide Number Placeholder 3"/>
          <p:cNvSpPr>
            <a:spLocks noGrp="1"/>
          </p:cNvSpPr>
          <p:nvPr>
            <p:ph type="sldNum" sz="quarter" idx="5"/>
          </p:nvPr>
        </p:nvSpPr>
        <p:spPr/>
        <p:txBody>
          <a:bodyPr/>
          <a:lstStyle/>
          <a:p>
            <a:fld id="{3818ACC9-2D0F-4E2C-95E3-0F1BD8323F83}" type="slidenum">
              <a:rPr lang="en-US" smtClean="0"/>
              <a:t>47</a:t>
            </a:fld>
            <a:endParaRPr lang="en-US"/>
          </a:p>
        </p:txBody>
      </p:sp>
    </p:spTree>
    <p:extLst>
      <p:ext uri="{BB962C8B-B14F-4D97-AF65-F5344CB8AC3E}">
        <p14:creationId xmlns:p14="http://schemas.microsoft.com/office/powerpoint/2010/main" val="2115055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items used yes/no response categories </a:t>
            </a:r>
          </a:p>
          <a:p>
            <a:r>
              <a:rPr lang="en-US" dirty="0"/>
              <a:t>An indirect structural projective approach was taken to avoid socially desirable response bias</a:t>
            </a:r>
          </a:p>
          <a:p>
            <a:endParaRPr lang="en-US" dirty="0"/>
          </a:p>
          <a:p>
            <a:pPr marL="863473" lvl="1" indent="-177774"/>
            <a:r>
              <a:rPr lang="en-US" dirty="0"/>
              <a:t>OEM characteristics, including prior disaster experience  </a:t>
            </a:r>
          </a:p>
          <a:p>
            <a:pPr marL="863473" lvl="1" indent="-177774"/>
            <a:r>
              <a:rPr lang="en-US" dirty="0"/>
              <a:t>OEM planning for people with disabilities (evacuation, transportation, sheltering, communication)</a:t>
            </a:r>
          </a:p>
          <a:p>
            <a:pPr marL="863473" lvl="1" indent="-177774"/>
            <a:r>
              <a:rPr lang="en-US" dirty="0"/>
              <a:t>Written plans-  including Operating procedures </a:t>
            </a:r>
          </a:p>
          <a:p>
            <a:pPr marL="863473" lvl="1" indent="-177774"/>
            <a:r>
              <a:rPr lang="en-US" dirty="0"/>
              <a:t>Engagement activities  </a:t>
            </a:r>
          </a:p>
          <a:p>
            <a:pPr marL="863473" lvl="1" indent="-177774"/>
            <a:r>
              <a:rPr lang="en-US" dirty="0"/>
              <a:t>Training of staff and volunteers</a:t>
            </a:r>
          </a:p>
          <a:p>
            <a:pPr marL="863473" lvl="1" indent="-177774"/>
            <a:r>
              <a:rPr lang="en-US" dirty="0"/>
              <a:t>Exercises and drills</a:t>
            </a:r>
          </a:p>
          <a:p>
            <a:pPr marL="863473" lvl="1" indent="-177774"/>
            <a:r>
              <a:rPr lang="en-US" dirty="0"/>
              <a:t>Engagement with businesses, including high rises where people with disabilities work  </a:t>
            </a:r>
          </a:p>
          <a:p>
            <a:pPr marL="863473" lvl="1" indent="-177774"/>
            <a:r>
              <a:rPr lang="en-US" dirty="0"/>
              <a:t>Recovery activities, including access to benefits</a:t>
            </a:r>
          </a:p>
          <a:p>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48</a:t>
            </a:fld>
            <a:endParaRPr lang="en-US"/>
          </a:p>
        </p:txBody>
      </p:sp>
    </p:spTree>
    <p:extLst>
      <p:ext uri="{BB962C8B-B14F-4D97-AF65-F5344CB8AC3E}">
        <p14:creationId xmlns:p14="http://schemas.microsoft.com/office/powerpoint/2010/main" val="3230561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dirty="0"/>
              <a:t>More than half of the sample came from California, followed by Arizona, Nevada, Pacific Islands, and Hawaii</a:t>
            </a:r>
          </a:p>
          <a:p>
            <a:pPr defTabSz="949339">
              <a:defRPr/>
            </a:pPr>
            <a:r>
              <a:rPr lang="en-US" dirty="0"/>
              <a:t>13% reported jurisdictional size of 1,000-25,000</a:t>
            </a:r>
          </a:p>
          <a:p>
            <a:pPr defTabSz="949339">
              <a:defRPr/>
            </a:pPr>
            <a:endParaRPr lang="en-US" dirty="0"/>
          </a:p>
          <a:p>
            <a:pPr defTabSz="949339">
              <a:defRPr/>
            </a:pPr>
            <a:r>
              <a:rPr lang="en-US" dirty="0"/>
              <a:t>30% only the Director, 35% 2-5 people</a:t>
            </a:r>
          </a:p>
          <a:p>
            <a:pPr defTabSz="949339">
              <a:defRPr/>
            </a:pPr>
            <a:r>
              <a:rPr lang="en-US" dirty="0"/>
              <a:t>Only 6% had more than 25 staff</a:t>
            </a:r>
          </a:p>
          <a:p>
            <a:pPr defTabSz="949339">
              <a:defRPr/>
            </a:pPr>
            <a:r>
              <a:rPr lang="en-US" dirty="0"/>
              <a:t>16% reported that one or more of their staff had a disability</a:t>
            </a:r>
          </a:p>
        </p:txBody>
      </p:sp>
      <p:sp>
        <p:nvSpPr>
          <p:cNvPr id="4" name="Slide Number Placeholder 3"/>
          <p:cNvSpPr>
            <a:spLocks noGrp="1"/>
          </p:cNvSpPr>
          <p:nvPr>
            <p:ph type="sldNum" sz="quarter" idx="5"/>
          </p:nvPr>
        </p:nvSpPr>
        <p:spPr/>
        <p:txBody>
          <a:bodyPr/>
          <a:lstStyle/>
          <a:p>
            <a:fld id="{3818ACC9-2D0F-4E2C-95E3-0F1BD8323F83}" type="slidenum">
              <a:rPr lang="en-US" smtClean="0"/>
              <a:t>49</a:t>
            </a:fld>
            <a:endParaRPr lang="en-US"/>
          </a:p>
        </p:txBody>
      </p:sp>
    </p:spTree>
    <p:extLst>
      <p:ext uri="{BB962C8B-B14F-4D97-AF65-F5344CB8AC3E}">
        <p14:creationId xmlns:p14="http://schemas.microsoft.com/office/powerpoint/2010/main" val="346335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a:t>
            </a:r>
            <a:r>
              <a:rPr lang="en-US" b="1" dirty="0"/>
              <a:t>guide us today- </a:t>
            </a:r>
            <a:r>
              <a:rPr lang="en-US" dirty="0"/>
              <a:t>we have a series of underlying questions we would like to address</a:t>
            </a:r>
          </a:p>
        </p:txBody>
      </p:sp>
      <p:sp>
        <p:nvSpPr>
          <p:cNvPr id="4" name="Slide Number Placeholder 3"/>
          <p:cNvSpPr>
            <a:spLocks noGrp="1"/>
          </p:cNvSpPr>
          <p:nvPr>
            <p:ph type="sldNum" sz="quarter" idx="10"/>
          </p:nvPr>
        </p:nvSpPr>
        <p:spPr/>
        <p:txBody>
          <a:bodyPr/>
          <a:lstStyle/>
          <a:p>
            <a:fld id="{00D10D85-5E74-4D79-BB8E-0B42FC61C474}" type="slidenum">
              <a:rPr lang="en-US" smtClean="0"/>
              <a:t>5</a:t>
            </a:fld>
            <a:endParaRPr lang="en-US"/>
          </a:p>
        </p:txBody>
      </p:sp>
    </p:spTree>
    <p:extLst>
      <p:ext uri="{BB962C8B-B14F-4D97-AF65-F5344CB8AC3E}">
        <p14:creationId xmlns:p14="http://schemas.microsoft.com/office/powerpoint/2010/main" val="28525209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dirty="0"/>
              <a:t>If they had the estimates- they used this information to a great degree when planning for shelter needs- emergency power, accessible communications, medications, medical supplies,  </a:t>
            </a:r>
          </a:p>
          <a:p>
            <a:pPr defTabSz="949339">
              <a:defRPr/>
            </a:pPr>
            <a:r>
              <a:rPr lang="en-US" dirty="0"/>
              <a:t>They also use this info to have plan for accessible transportation </a:t>
            </a:r>
          </a:p>
          <a:p>
            <a:pPr defTabSz="949339">
              <a:defRPr/>
            </a:pPr>
            <a:r>
              <a:rPr lang="en-US" dirty="0"/>
              <a:t>And for accessible transportation</a:t>
            </a:r>
          </a:p>
          <a:p>
            <a:pPr defTabSz="949339">
              <a:defRPr/>
            </a:pPr>
            <a:r>
              <a:rPr lang="en-US" dirty="0"/>
              <a:t>RC</a:t>
            </a:r>
          </a:p>
          <a:p>
            <a:endParaRPr lang="en-US" dirty="0"/>
          </a:p>
        </p:txBody>
      </p:sp>
      <p:sp>
        <p:nvSpPr>
          <p:cNvPr id="4" name="Slide Number Placeholder 3"/>
          <p:cNvSpPr>
            <a:spLocks noGrp="1"/>
          </p:cNvSpPr>
          <p:nvPr>
            <p:ph type="sldNum" sz="quarter" idx="5"/>
          </p:nvPr>
        </p:nvSpPr>
        <p:spPr/>
        <p:txBody>
          <a:bodyPr/>
          <a:lstStyle/>
          <a:p>
            <a:fld id="{3818ACC9-2D0F-4E2C-95E3-0F1BD8323F83}" type="slidenum">
              <a:rPr lang="en-US" smtClean="0"/>
              <a:t>50</a:t>
            </a:fld>
            <a:endParaRPr lang="en-US"/>
          </a:p>
        </p:txBody>
      </p:sp>
    </p:spTree>
    <p:extLst>
      <p:ext uri="{BB962C8B-B14F-4D97-AF65-F5344CB8AC3E}">
        <p14:creationId xmlns:p14="http://schemas.microsoft.com/office/powerpoint/2010/main" val="2897337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half the cases, planning info on the needs of people</a:t>
            </a:r>
            <a:r>
              <a:rPr lang="en-US" baseline="0" dirty="0"/>
              <a:t> with disabilities</a:t>
            </a:r>
            <a:r>
              <a:rPr lang="en-US" dirty="0"/>
              <a:t> is in the main documents, one quarter said it was in an annex. </a:t>
            </a:r>
          </a:p>
          <a:p>
            <a:pPr defTabSz="914266">
              <a:defRPr/>
            </a:pPr>
            <a:r>
              <a:rPr lang="en-US" b="1" spc="-5" dirty="0">
                <a:latin typeface="Arial" panose="020B0604020202020204" pitchFamily="34" charset="0"/>
                <a:cs typeface="Arial" panose="020B0604020202020204" pitchFamily="34" charset="0"/>
              </a:rPr>
              <a:t>About 50% had Operating Procedures that addressed accessibility in their plan</a:t>
            </a:r>
          </a:p>
          <a:p>
            <a:endParaRPr lang="en-US" b="1" dirty="0"/>
          </a:p>
        </p:txBody>
      </p:sp>
      <p:sp>
        <p:nvSpPr>
          <p:cNvPr id="4" name="Slide Number Placeholder 3"/>
          <p:cNvSpPr>
            <a:spLocks noGrp="1"/>
          </p:cNvSpPr>
          <p:nvPr>
            <p:ph type="sldNum" sz="quarter" idx="10"/>
          </p:nvPr>
        </p:nvSpPr>
        <p:spPr/>
        <p:txBody>
          <a:bodyPr/>
          <a:lstStyle/>
          <a:p>
            <a:fld id="{00D10D85-5E74-4D79-BB8E-0B42FC61C474}" type="slidenum">
              <a:rPr lang="en-US" smtClean="0"/>
              <a:t>51</a:t>
            </a:fld>
            <a:endParaRPr lang="en-US"/>
          </a:p>
        </p:txBody>
      </p:sp>
    </p:spTree>
    <p:extLst>
      <p:ext uri="{BB962C8B-B14F-4D97-AF65-F5344CB8AC3E}">
        <p14:creationId xmlns:p14="http://schemas.microsoft.com/office/powerpoint/2010/main" val="2965007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52</a:t>
            </a:fld>
            <a:endParaRPr lang="en-US"/>
          </a:p>
        </p:txBody>
      </p:sp>
    </p:spTree>
    <p:extLst>
      <p:ext uri="{BB962C8B-B14F-4D97-AF65-F5344CB8AC3E}">
        <p14:creationId xmlns:p14="http://schemas.microsoft.com/office/powerpoint/2010/main" val="1814679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53</a:t>
            </a:fld>
            <a:endParaRPr lang="en-US"/>
          </a:p>
        </p:txBody>
      </p:sp>
    </p:spTree>
    <p:extLst>
      <p:ext uri="{BB962C8B-B14F-4D97-AF65-F5344CB8AC3E}">
        <p14:creationId xmlns:p14="http://schemas.microsoft.com/office/powerpoint/2010/main" val="790966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Only 31% reminded local TV stations to have sign language interpreters when providing any emergency information </a:t>
            </a:r>
          </a:p>
        </p:txBody>
      </p:sp>
      <p:sp>
        <p:nvSpPr>
          <p:cNvPr id="4" name="Slide Number Placeholder 3"/>
          <p:cNvSpPr>
            <a:spLocks noGrp="1"/>
          </p:cNvSpPr>
          <p:nvPr>
            <p:ph type="sldNum" sz="quarter" idx="10"/>
          </p:nvPr>
        </p:nvSpPr>
        <p:spPr/>
        <p:txBody>
          <a:bodyPr/>
          <a:lstStyle/>
          <a:p>
            <a:fld id="{00D10D85-5E74-4D79-BB8E-0B42FC61C474}" type="slidenum">
              <a:rPr lang="en-US" smtClean="0"/>
              <a:t>54</a:t>
            </a:fld>
            <a:endParaRPr lang="en-US"/>
          </a:p>
        </p:txBody>
      </p:sp>
    </p:spTree>
    <p:extLst>
      <p:ext uri="{BB962C8B-B14F-4D97-AF65-F5344CB8AC3E}">
        <p14:creationId xmlns:p14="http://schemas.microsoft.com/office/powerpoint/2010/main" val="2689954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10"/>
          </p:nvPr>
        </p:nvSpPr>
        <p:spPr/>
        <p:txBody>
          <a:bodyPr/>
          <a:lstStyle/>
          <a:p>
            <a:fld id="{00D10D85-5E74-4D79-BB8E-0B42FC61C474}" type="slidenum">
              <a:rPr lang="en-US" smtClean="0"/>
              <a:t>55</a:t>
            </a:fld>
            <a:endParaRPr lang="en-US"/>
          </a:p>
        </p:txBody>
      </p:sp>
    </p:spTree>
    <p:extLst>
      <p:ext uri="{BB962C8B-B14F-4D97-AF65-F5344CB8AC3E}">
        <p14:creationId xmlns:p14="http://schemas.microsoft.com/office/powerpoint/2010/main" val="4175734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dirty="0"/>
              <a:t>RC</a:t>
            </a:r>
          </a:p>
          <a:p>
            <a:endParaRPr lang="en-US" dirty="0"/>
          </a:p>
        </p:txBody>
      </p:sp>
      <p:sp>
        <p:nvSpPr>
          <p:cNvPr id="4" name="Slide Number Placeholder 3"/>
          <p:cNvSpPr>
            <a:spLocks noGrp="1"/>
          </p:cNvSpPr>
          <p:nvPr>
            <p:ph type="sldNum" sz="quarter" idx="5"/>
          </p:nvPr>
        </p:nvSpPr>
        <p:spPr/>
        <p:txBody>
          <a:bodyPr/>
          <a:lstStyle/>
          <a:p>
            <a:fld id="{3818ACC9-2D0F-4E2C-95E3-0F1BD8323F83}" type="slidenum">
              <a:rPr lang="en-US" smtClean="0"/>
              <a:t>56</a:t>
            </a:fld>
            <a:endParaRPr lang="en-US"/>
          </a:p>
        </p:txBody>
      </p:sp>
    </p:spTree>
    <p:extLst>
      <p:ext uri="{BB962C8B-B14F-4D97-AF65-F5344CB8AC3E}">
        <p14:creationId xmlns:p14="http://schemas.microsoft.com/office/powerpoint/2010/main" val="34958669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formats: braille, large print, audio tape</a:t>
            </a:r>
          </a:p>
        </p:txBody>
      </p:sp>
      <p:sp>
        <p:nvSpPr>
          <p:cNvPr id="4" name="Slide Number Placeholder 3"/>
          <p:cNvSpPr>
            <a:spLocks noGrp="1"/>
          </p:cNvSpPr>
          <p:nvPr>
            <p:ph type="sldNum" sz="quarter" idx="5"/>
          </p:nvPr>
        </p:nvSpPr>
        <p:spPr/>
        <p:txBody>
          <a:bodyPr/>
          <a:lstStyle/>
          <a:p>
            <a:fld id="{3818ACC9-2D0F-4E2C-95E3-0F1BD8323F83}" type="slidenum">
              <a:rPr lang="en-US" smtClean="0"/>
              <a:t>57</a:t>
            </a:fld>
            <a:endParaRPr lang="en-US"/>
          </a:p>
        </p:txBody>
      </p:sp>
    </p:spTree>
    <p:extLst>
      <p:ext uri="{BB962C8B-B14F-4D97-AF65-F5344CB8AC3E}">
        <p14:creationId xmlns:p14="http://schemas.microsoft.com/office/powerpoint/2010/main" val="7187474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58</a:t>
            </a:fld>
            <a:endParaRPr lang="en-US"/>
          </a:p>
        </p:txBody>
      </p:sp>
    </p:spTree>
    <p:extLst>
      <p:ext uri="{BB962C8B-B14F-4D97-AF65-F5344CB8AC3E}">
        <p14:creationId xmlns:p14="http://schemas.microsoft.com/office/powerpoint/2010/main" val="1492334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59</a:t>
            </a:fld>
            <a:endParaRPr lang="en-US"/>
          </a:p>
        </p:txBody>
      </p:sp>
    </p:spTree>
    <p:extLst>
      <p:ext uri="{BB962C8B-B14F-4D97-AF65-F5344CB8AC3E}">
        <p14:creationId xmlns:p14="http://schemas.microsoft.com/office/powerpoint/2010/main" val="156641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latin typeface="Arial" panose="020B0604020202020204" pitchFamily="34" charset="0"/>
                <a:cs typeface="Arial" panose="020B0604020202020204" pitchFamily="34" charset="0"/>
              </a:rPr>
              <a:t>Office of Emergency Management (OEM) or sometimes called Emergency Management Agency (EMA) </a:t>
            </a:r>
          </a:p>
          <a:p>
            <a:pPr defTabSz="931637">
              <a:defRPr/>
            </a:pPr>
            <a:r>
              <a:rPr lang="en-US" dirty="0"/>
              <a:t>Many OEM or Emergency Management agency- as many have now been rebranded- were formerly the local offices of Civil Preparedness</a:t>
            </a:r>
          </a:p>
          <a:p>
            <a:pPr defTabSz="931637">
              <a:defRPr/>
            </a:pPr>
            <a:r>
              <a:rPr lang="en-US" dirty="0"/>
              <a:t> and Defense </a:t>
            </a:r>
          </a:p>
          <a:p>
            <a:pPr defTabSz="931637">
              <a:defRPr/>
            </a:pPr>
            <a:endParaRPr lang="en-US" dirty="0"/>
          </a:p>
          <a:p>
            <a:pPr defTabSz="931637">
              <a:defRPr/>
            </a:pPr>
            <a:r>
              <a:rPr lang="en-US" dirty="0"/>
              <a:t>Authorities come from The development of a National Response Framework was mandated by the </a:t>
            </a:r>
            <a:r>
              <a:rPr lang="en-US" dirty="0">
                <a:hlinkClick r:id="rId3"/>
              </a:rPr>
              <a:t>Homeland Security Act of 2002</a:t>
            </a:r>
            <a:r>
              <a:rPr lang="en-US" dirty="0"/>
              <a:t> and </a:t>
            </a:r>
            <a:r>
              <a:rPr lang="en-US" dirty="0">
                <a:hlinkClick r:id="rId4"/>
              </a:rPr>
              <a:t>Homeland Security Presidential Directive-5</a:t>
            </a:r>
            <a:r>
              <a:rPr lang="en-US" dirty="0"/>
              <a:t>. The plan was completed in January 2005 and revised after Hurricane Katrina. The NRF integrates the National Contingency Plan (NCP) and other national-level contingency plans</a:t>
            </a:r>
          </a:p>
          <a:p>
            <a:endParaRPr lang="en-US" dirty="0"/>
          </a:p>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6</a:t>
            </a:fld>
            <a:endParaRPr lang="en-US"/>
          </a:p>
        </p:txBody>
      </p:sp>
    </p:spTree>
    <p:extLst>
      <p:ext uri="{BB962C8B-B14F-4D97-AF65-F5344CB8AC3E}">
        <p14:creationId xmlns:p14="http://schemas.microsoft.com/office/powerpoint/2010/main" val="240666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ADLs- Activities of Daily Living </a:t>
            </a:r>
          </a:p>
        </p:txBody>
      </p:sp>
      <p:sp>
        <p:nvSpPr>
          <p:cNvPr id="4" name="Slide Number Placeholder 3"/>
          <p:cNvSpPr>
            <a:spLocks noGrp="1"/>
          </p:cNvSpPr>
          <p:nvPr>
            <p:ph type="sldNum" sz="quarter" idx="10"/>
          </p:nvPr>
        </p:nvSpPr>
        <p:spPr/>
        <p:txBody>
          <a:bodyPr/>
          <a:lstStyle/>
          <a:p>
            <a:fld id="{00D10D85-5E74-4D79-BB8E-0B42FC61C474}" type="slidenum">
              <a:rPr lang="en-US" smtClean="0"/>
              <a:t>60</a:t>
            </a:fld>
            <a:endParaRPr lang="en-US"/>
          </a:p>
        </p:txBody>
      </p:sp>
    </p:spTree>
    <p:extLst>
      <p:ext uri="{BB962C8B-B14F-4D97-AF65-F5344CB8AC3E}">
        <p14:creationId xmlns:p14="http://schemas.microsoft.com/office/powerpoint/2010/main" val="2657247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assisting employees, visitors, customers who may need assistance in </a:t>
            </a:r>
            <a:r>
              <a:rPr lang="en-US" b="1" dirty="0"/>
              <a:t>evacuation</a:t>
            </a:r>
            <a:r>
              <a:rPr lang="en-US" dirty="0"/>
              <a:t> </a:t>
            </a:r>
          </a:p>
        </p:txBody>
      </p:sp>
      <p:sp>
        <p:nvSpPr>
          <p:cNvPr id="4" name="Slide Number Placeholder 3"/>
          <p:cNvSpPr>
            <a:spLocks noGrp="1"/>
          </p:cNvSpPr>
          <p:nvPr>
            <p:ph type="sldNum" sz="quarter" idx="10"/>
          </p:nvPr>
        </p:nvSpPr>
        <p:spPr/>
        <p:txBody>
          <a:bodyPr/>
          <a:lstStyle/>
          <a:p>
            <a:fld id="{00D10D85-5E74-4D79-BB8E-0B42FC61C474}" type="slidenum">
              <a:rPr lang="en-US" smtClean="0"/>
              <a:t>61</a:t>
            </a:fld>
            <a:endParaRPr lang="en-US"/>
          </a:p>
        </p:txBody>
      </p:sp>
    </p:spTree>
    <p:extLst>
      <p:ext uri="{BB962C8B-B14F-4D97-AF65-F5344CB8AC3E}">
        <p14:creationId xmlns:p14="http://schemas.microsoft.com/office/powerpoint/2010/main" val="1279817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62</a:t>
            </a:fld>
            <a:endParaRPr lang="en-US"/>
          </a:p>
        </p:txBody>
      </p:sp>
    </p:spTree>
    <p:extLst>
      <p:ext uri="{BB962C8B-B14F-4D97-AF65-F5344CB8AC3E}">
        <p14:creationId xmlns:p14="http://schemas.microsoft.com/office/powerpoint/2010/main" val="3309850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63</a:t>
            </a:fld>
            <a:endParaRPr lang="en-US"/>
          </a:p>
        </p:txBody>
      </p:sp>
    </p:spTree>
    <p:extLst>
      <p:ext uri="{BB962C8B-B14F-4D97-AF65-F5344CB8AC3E}">
        <p14:creationId xmlns:p14="http://schemas.microsoft.com/office/powerpoint/2010/main" val="1103605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score ranged from 0-11</a:t>
            </a:r>
          </a:p>
          <a:p>
            <a:r>
              <a:rPr lang="en-US" b="1" dirty="0"/>
              <a:t>The mean was 4.91, the mode 5.0, the range 2-11. </a:t>
            </a:r>
          </a:p>
          <a:p>
            <a:r>
              <a:rPr lang="en-US" b="1" dirty="0"/>
              <a:t>The score was less than 50% overall. </a:t>
            </a:r>
          </a:p>
        </p:txBody>
      </p:sp>
      <p:sp>
        <p:nvSpPr>
          <p:cNvPr id="4" name="Slide Number Placeholder 3"/>
          <p:cNvSpPr>
            <a:spLocks noGrp="1"/>
          </p:cNvSpPr>
          <p:nvPr>
            <p:ph type="sldNum" sz="quarter" idx="10"/>
          </p:nvPr>
        </p:nvSpPr>
        <p:spPr/>
        <p:txBody>
          <a:bodyPr/>
          <a:lstStyle/>
          <a:p>
            <a:fld id="{00D10D85-5E74-4D79-BB8E-0B42FC61C474}" type="slidenum">
              <a:rPr lang="en-US" smtClean="0"/>
              <a:t>64</a:t>
            </a:fld>
            <a:endParaRPr lang="en-US"/>
          </a:p>
        </p:txBody>
      </p:sp>
    </p:spTree>
    <p:extLst>
      <p:ext uri="{BB962C8B-B14F-4D97-AF65-F5344CB8AC3E}">
        <p14:creationId xmlns:p14="http://schemas.microsoft.com/office/powerpoint/2010/main" val="7286613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408EF-127E-4BB2-943C-4BD28FCF20FB}" type="slidenum">
              <a:rPr lang="en-US" smtClean="0"/>
              <a:t>65</a:t>
            </a:fld>
            <a:endParaRPr lang="en-US"/>
          </a:p>
        </p:txBody>
      </p:sp>
    </p:spTree>
    <p:extLst>
      <p:ext uri="{BB962C8B-B14F-4D97-AF65-F5344CB8AC3E}">
        <p14:creationId xmlns:p14="http://schemas.microsoft.com/office/powerpoint/2010/main" val="24045019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66</a:t>
            </a:fld>
            <a:endParaRPr lang="en-US"/>
          </a:p>
        </p:txBody>
      </p:sp>
    </p:spTree>
    <p:extLst>
      <p:ext uri="{BB962C8B-B14F-4D97-AF65-F5344CB8AC3E}">
        <p14:creationId xmlns:p14="http://schemas.microsoft.com/office/powerpoint/2010/main" val="562375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67</a:t>
            </a:fld>
            <a:endParaRPr lang="en-US"/>
          </a:p>
        </p:txBody>
      </p:sp>
    </p:spTree>
    <p:extLst>
      <p:ext uri="{BB962C8B-B14F-4D97-AF65-F5344CB8AC3E}">
        <p14:creationId xmlns:p14="http://schemas.microsoft.com/office/powerpoint/2010/main" val="3123542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408EF-127E-4BB2-943C-4BD28FCF20FB}" type="slidenum">
              <a:rPr lang="en-US" smtClean="0"/>
              <a:t>68</a:t>
            </a:fld>
            <a:endParaRPr lang="en-US"/>
          </a:p>
        </p:txBody>
      </p:sp>
    </p:spTree>
    <p:extLst>
      <p:ext uri="{BB962C8B-B14F-4D97-AF65-F5344CB8AC3E}">
        <p14:creationId xmlns:p14="http://schemas.microsoft.com/office/powerpoint/2010/main" val="1937477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limitation: Small convenience sample, only one FEMA region, socially desirable responses </a:t>
            </a:r>
          </a:p>
          <a:p>
            <a:r>
              <a:rPr lang="en-US" dirty="0"/>
              <a:t>People who responded may have been the MOST likely to be prepared </a:t>
            </a:r>
          </a:p>
        </p:txBody>
      </p:sp>
      <p:sp>
        <p:nvSpPr>
          <p:cNvPr id="4" name="Slide Number Placeholder 3"/>
          <p:cNvSpPr>
            <a:spLocks noGrp="1"/>
          </p:cNvSpPr>
          <p:nvPr>
            <p:ph type="sldNum" sz="quarter" idx="10"/>
          </p:nvPr>
        </p:nvSpPr>
        <p:spPr/>
        <p:txBody>
          <a:bodyPr/>
          <a:lstStyle/>
          <a:p>
            <a:fld id="{D79408EF-127E-4BB2-943C-4BD28FCF20FB}" type="slidenum">
              <a:rPr lang="en-US" smtClean="0"/>
              <a:t>69</a:t>
            </a:fld>
            <a:endParaRPr lang="en-US"/>
          </a:p>
        </p:txBody>
      </p:sp>
    </p:spTree>
    <p:extLst>
      <p:ext uri="{BB962C8B-B14F-4D97-AF65-F5344CB8AC3E}">
        <p14:creationId xmlns:p14="http://schemas.microsoft.com/office/powerpoint/2010/main" val="177597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Command Post- for NYC OEM  - staffed 24/7 with a crew that monitors several sources of breaking news- including the 3 local airports, weather, police and fire reports, and many other. Many of the staff for this highly demanding assignment are deployed from EMS, Fire, and Police departments. </a:t>
            </a:r>
          </a:p>
          <a:p>
            <a:r>
              <a:rPr lang="en-US" dirty="0"/>
              <a:t>But… OEM could also consist of a single person or two- they are also responsible for planning, response and recovery </a:t>
            </a:r>
          </a:p>
        </p:txBody>
      </p:sp>
      <p:sp>
        <p:nvSpPr>
          <p:cNvPr id="4" name="Slide Number Placeholder 3"/>
          <p:cNvSpPr>
            <a:spLocks noGrp="1"/>
          </p:cNvSpPr>
          <p:nvPr>
            <p:ph type="sldNum" sz="quarter" idx="10"/>
          </p:nvPr>
        </p:nvSpPr>
        <p:spPr/>
        <p:txBody>
          <a:bodyPr/>
          <a:lstStyle/>
          <a:p>
            <a:fld id="{00D10D85-5E74-4D79-BB8E-0B42FC61C474}" type="slidenum">
              <a:rPr lang="en-US" smtClean="0"/>
              <a:t>7</a:t>
            </a:fld>
            <a:endParaRPr lang="en-US"/>
          </a:p>
        </p:txBody>
      </p:sp>
    </p:spTree>
    <p:extLst>
      <p:ext uri="{BB962C8B-B14F-4D97-AF65-F5344CB8AC3E}">
        <p14:creationId xmlns:p14="http://schemas.microsoft.com/office/powerpoint/2010/main" val="2942205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data to find out if OEMs are ready to ensure access and meet the needs of people with disabilities  </a:t>
            </a:r>
          </a:p>
        </p:txBody>
      </p:sp>
      <p:sp>
        <p:nvSpPr>
          <p:cNvPr id="4" name="Slide Number Placeholder 3"/>
          <p:cNvSpPr>
            <a:spLocks noGrp="1"/>
          </p:cNvSpPr>
          <p:nvPr>
            <p:ph type="sldNum" sz="quarter" idx="10"/>
          </p:nvPr>
        </p:nvSpPr>
        <p:spPr/>
        <p:txBody>
          <a:bodyPr/>
          <a:lstStyle/>
          <a:p>
            <a:fld id="{00D10D85-5E74-4D79-BB8E-0B42FC61C474}" type="slidenum">
              <a:rPr lang="en-US" smtClean="0"/>
              <a:t>70</a:t>
            </a:fld>
            <a:endParaRPr lang="en-US"/>
          </a:p>
        </p:txBody>
      </p:sp>
    </p:spTree>
    <p:extLst>
      <p:ext uri="{BB962C8B-B14F-4D97-AF65-F5344CB8AC3E}">
        <p14:creationId xmlns:p14="http://schemas.microsoft.com/office/powerpoint/2010/main" val="17677691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reinforces and underscores the fact that we need disability expertise at all levels of disaster </a:t>
            </a:r>
          </a:p>
        </p:txBody>
      </p:sp>
      <p:sp>
        <p:nvSpPr>
          <p:cNvPr id="4" name="Slide Number Placeholder 3"/>
          <p:cNvSpPr>
            <a:spLocks noGrp="1"/>
          </p:cNvSpPr>
          <p:nvPr>
            <p:ph type="sldNum" sz="quarter" idx="10"/>
          </p:nvPr>
        </p:nvSpPr>
        <p:spPr/>
        <p:txBody>
          <a:bodyPr/>
          <a:lstStyle/>
          <a:p>
            <a:fld id="{00D10D85-5E74-4D79-BB8E-0B42FC61C474}" type="slidenum">
              <a:rPr lang="en-US" smtClean="0"/>
              <a:t>71</a:t>
            </a:fld>
            <a:endParaRPr lang="en-US"/>
          </a:p>
        </p:txBody>
      </p:sp>
    </p:spTree>
    <p:extLst>
      <p:ext uri="{BB962C8B-B14F-4D97-AF65-F5344CB8AC3E}">
        <p14:creationId xmlns:p14="http://schemas.microsoft.com/office/powerpoint/2010/main" val="4229747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10D85-5E74-4D79-BB8E-0B42FC61C474}" type="slidenum">
              <a:rPr lang="en-US" smtClean="0"/>
              <a:t>72</a:t>
            </a:fld>
            <a:endParaRPr lang="en-US"/>
          </a:p>
        </p:txBody>
      </p:sp>
    </p:spTree>
    <p:extLst>
      <p:ext uri="{BB962C8B-B14F-4D97-AF65-F5344CB8AC3E}">
        <p14:creationId xmlns:p14="http://schemas.microsoft.com/office/powerpoint/2010/main" val="2022439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73</a:t>
            </a:fld>
            <a:endParaRPr lang="en-US"/>
          </a:p>
        </p:txBody>
      </p:sp>
    </p:spTree>
    <p:extLst>
      <p:ext uri="{BB962C8B-B14F-4D97-AF65-F5344CB8AC3E}">
        <p14:creationId xmlns:p14="http://schemas.microsoft.com/office/powerpoint/2010/main" val="4289849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74</a:t>
            </a:fld>
            <a:endParaRPr lang="en-US"/>
          </a:p>
        </p:txBody>
      </p:sp>
    </p:spTree>
    <p:extLst>
      <p:ext uri="{BB962C8B-B14F-4D97-AF65-F5344CB8AC3E}">
        <p14:creationId xmlns:p14="http://schemas.microsoft.com/office/powerpoint/2010/main" val="3075736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75</a:t>
            </a:fld>
            <a:endParaRPr lang="en-US"/>
          </a:p>
        </p:txBody>
      </p:sp>
    </p:spTree>
    <p:extLst>
      <p:ext uri="{BB962C8B-B14F-4D97-AF65-F5344CB8AC3E}">
        <p14:creationId xmlns:p14="http://schemas.microsoft.com/office/powerpoint/2010/main" val="26805205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LK</a:t>
            </a:r>
          </a:p>
        </p:txBody>
      </p:sp>
      <p:sp>
        <p:nvSpPr>
          <p:cNvPr id="4" name="Slide Number Placeholder 3"/>
          <p:cNvSpPr>
            <a:spLocks noGrp="1"/>
          </p:cNvSpPr>
          <p:nvPr>
            <p:ph type="sldNum" sz="quarter" idx="5"/>
          </p:nvPr>
        </p:nvSpPr>
        <p:spPr/>
        <p:txBody>
          <a:bodyPr/>
          <a:lstStyle/>
          <a:p>
            <a:fld id="{3818ACC9-2D0F-4E2C-95E3-0F1BD8323F83}" type="slidenum">
              <a:rPr lang="en-US" smtClean="0"/>
              <a:t>76</a:t>
            </a:fld>
            <a:endParaRPr lang="en-US"/>
          </a:p>
        </p:txBody>
      </p:sp>
    </p:spTree>
    <p:extLst>
      <p:ext uri="{BB962C8B-B14F-4D97-AF65-F5344CB8AC3E}">
        <p14:creationId xmlns:p14="http://schemas.microsoft.com/office/powerpoint/2010/main" val="110010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corner of the main Emergency Operations Center – during 2012 Hurricane Sandy – when it was fully activated   </a:t>
            </a:r>
          </a:p>
        </p:txBody>
      </p:sp>
      <p:sp>
        <p:nvSpPr>
          <p:cNvPr id="4" name="Slide Number Placeholder 3"/>
          <p:cNvSpPr>
            <a:spLocks noGrp="1"/>
          </p:cNvSpPr>
          <p:nvPr>
            <p:ph type="sldNum" sz="quarter" idx="10"/>
          </p:nvPr>
        </p:nvSpPr>
        <p:spPr/>
        <p:txBody>
          <a:bodyPr/>
          <a:lstStyle/>
          <a:p>
            <a:fld id="{00D10D85-5E74-4D79-BB8E-0B42FC61C474}" type="slidenum">
              <a:rPr lang="en-US" smtClean="0"/>
              <a:t>8</a:t>
            </a:fld>
            <a:endParaRPr lang="en-US"/>
          </a:p>
        </p:txBody>
      </p:sp>
    </p:spTree>
    <p:extLst>
      <p:ext uri="{BB962C8B-B14F-4D97-AF65-F5344CB8AC3E}">
        <p14:creationId xmlns:p14="http://schemas.microsoft.com/office/powerpoint/2010/main" val="159915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to refresh- all disasters start locally- then as needed, we coordinate at the state and then the federal level </a:t>
            </a:r>
          </a:p>
        </p:txBody>
      </p:sp>
      <p:sp>
        <p:nvSpPr>
          <p:cNvPr id="4" name="Slide Number Placeholder 3"/>
          <p:cNvSpPr>
            <a:spLocks noGrp="1"/>
          </p:cNvSpPr>
          <p:nvPr>
            <p:ph type="sldNum" sz="quarter" idx="10"/>
          </p:nvPr>
        </p:nvSpPr>
        <p:spPr/>
        <p:txBody>
          <a:bodyPr/>
          <a:lstStyle/>
          <a:p>
            <a:fld id="{00D10D85-5E74-4D79-BB8E-0B42FC61C474}" type="slidenum">
              <a:rPr lang="en-US" smtClean="0"/>
              <a:t>9</a:t>
            </a:fld>
            <a:endParaRPr lang="en-US"/>
          </a:p>
        </p:txBody>
      </p:sp>
    </p:spTree>
    <p:extLst>
      <p:ext uri="{BB962C8B-B14F-4D97-AF65-F5344CB8AC3E}">
        <p14:creationId xmlns:p14="http://schemas.microsoft.com/office/powerpoint/2010/main" val="198776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BF44889-8333-422D-87F6-64CB37448D7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12544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64465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60199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F44889-8333-422D-87F6-64CB37448D7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solidFill>
                  <a:schemeClr val="tx1"/>
                </a:solidFill>
                <a:latin typeface="Arial" panose="020B0604020202020204" pitchFamily="34" charset="0"/>
                <a:cs typeface="Arial" panose="020B0604020202020204" pitchFamily="34" charset="0"/>
              </a:defRPr>
            </a:lvl1pPr>
          </a:lstStyle>
          <a:p>
            <a:fld id="{6D382A7F-C642-4F5F-8548-5FE308510FAD}" type="slidenum">
              <a:rPr lang="en-US" smtClean="0"/>
              <a:pPr/>
              <a:t>‹#›</a:t>
            </a:fld>
            <a:endParaRPr lang="en-US" dirty="0"/>
          </a:p>
        </p:txBody>
      </p:sp>
    </p:spTree>
    <p:extLst>
      <p:ext uri="{BB962C8B-B14F-4D97-AF65-F5344CB8AC3E}">
        <p14:creationId xmlns:p14="http://schemas.microsoft.com/office/powerpoint/2010/main" val="272754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F44889-8333-422D-87F6-64CB37448D7D}"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42723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F44889-8333-422D-87F6-64CB37448D7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394608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F44889-8333-422D-87F6-64CB37448D7D}"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20651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3BF44889-8333-422D-87F6-64CB37448D7D}"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37312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44889-8333-422D-87F6-64CB37448D7D}"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82A7F-C642-4F5F-8548-5FE308510FAD}" type="slidenum">
              <a:rPr lang="en-US" smtClean="0"/>
              <a:t>‹#›</a:t>
            </a:fld>
            <a:endParaRPr lang="en-US" dirty="0"/>
          </a:p>
        </p:txBody>
      </p:sp>
    </p:spTree>
    <p:extLst>
      <p:ext uri="{BB962C8B-B14F-4D97-AF65-F5344CB8AC3E}">
        <p14:creationId xmlns:p14="http://schemas.microsoft.com/office/powerpoint/2010/main" val="105326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F44889-8333-422D-87F6-64CB37448D7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53400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F44889-8333-422D-87F6-64CB37448D7D}"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82A7F-C642-4F5F-8548-5FE308510FAD}" type="slidenum">
              <a:rPr lang="en-US" smtClean="0"/>
              <a:t>‹#›</a:t>
            </a:fld>
            <a:endParaRPr lang="en-US"/>
          </a:p>
        </p:txBody>
      </p:sp>
    </p:spTree>
    <p:extLst>
      <p:ext uri="{BB962C8B-B14F-4D97-AF65-F5344CB8AC3E}">
        <p14:creationId xmlns:p14="http://schemas.microsoft.com/office/powerpoint/2010/main" val="153722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44889-8333-422D-87F6-64CB37448D7D}" type="datetimeFigureOut">
              <a:rPr lang="en-US" smtClean="0"/>
              <a:t>4/10/2019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solidFill>
                <a:latin typeface="Arial" panose="020B0604020202020204" pitchFamily="34" charset="0"/>
                <a:cs typeface="Arial" panose="020B0604020202020204" pitchFamily="34" charset="0"/>
              </a:defRPr>
            </a:lvl1pPr>
          </a:lstStyle>
          <a:p>
            <a:fld id="{6D382A7F-C642-4F5F-8548-5FE308510FAD}" type="slidenum">
              <a:rPr lang="en-US" smtClean="0"/>
              <a:pPr/>
              <a:t>‹#›</a:t>
            </a:fld>
            <a:endParaRPr lang="en-US" dirty="0"/>
          </a:p>
        </p:txBody>
      </p:sp>
    </p:spTree>
    <p:extLst>
      <p:ext uri="{BB962C8B-B14F-4D97-AF65-F5344CB8AC3E}">
        <p14:creationId xmlns:p14="http://schemas.microsoft.com/office/powerpoint/2010/main" val="307343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269652/countries-with-the-most-natural-disasters" TargetMode="External"/><Relationship Id="rId4" Type="http://schemas.openxmlformats.org/officeDocument/2006/relationships/slide" Target="slide4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rg184@nyu.ed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lewisk@adapacific.org"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74.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adapacific.org/emergency"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724" y="352982"/>
            <a:ext cx="8434552" cy="2133600"/>
          </a:xfrm>
        </p:spPr>
        <p:txBody>
          <a:bodyPr>
            <a:normAutofit fontScale="90000"/>
          </a:bodyPr>
          <a:lstStyle/>
          <a:p>
            <a:pPr algn="ctr"/>
            <a:r>
              <a:rPr lang="en-US" sz="3600" b="1" dirty="0">
                <a:latin typeface="Arial" panose="020B0604020202020204" pitchFamily="34" charset="0"/>
                <a:cs typeface="Arial" panose="020B0604020202020204" pitchFamily="34" charset="0"/>
              </a:rPr>
              <a:t>OFFICES OF EMERGENCY MANAGEMENT</a:t>
            </a:r>
            <a:br>
              <a:rPr lang="en-US" sz="32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 </a:t>
            </a:r>
            <a:br>
              <a:rPr lang="en-US" sz="3200" b="1" dirty="0">
                <a:solidFill>
                  <a:schemeClr val="accent5"/>
                </a:solidFill>
                <a:latin typeface="Arial" panose="020B0604020202020204" pitchFamily="34" charset="0"/>
                <a:cs typeface="Arial" panose="020B0604020202020204" pitchFamily="34" charset="0"/>
              </a:rPr>
            </a:br>
            <a:r>
              <a:rPr lang="en-US" sz="3100" b="1" dirty="0">
                <a:solidFill>
                  <a:schemeClr val="accent1">
                    <a:lumMod val="75000"/>
                  </a:schemeClr>
                </a:solidFill>
                <a:latin typeface="Arial" panose="020B0604020202020204" pitchFamily="34" charset="0"/>
                <a:cs typeface="Arial" panose="020B0604020202020204" pitchFamily="34" charset="0"/>
              </a:rPr>
              <a:t>How well prepared are OEM to assure accessibility for people with disabilities? </a:t>
            </a:r>
            <a:endParaRPr lang="en-US" sz="31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3805652"/>
            <a:ext cx="8229600" cy="2457483"/>
          </a:xfrm>
        </p:spPr>
        <p:txBody>
          <a:bodyPr/>
          <a:lstStyle/>
          <a:p>
            <a:pPr algn="ctr">
              <a:spcBef>
                <a:spcPct val="0"/>
              </a:spcBef>
              <a:spcAft>
                <a:spcPts val="500"/>
              </a:spcAft>
              <a:defRPr/>
            </a:pPr>
            <a:endParaRPr lang="en-US" sz="1100" b="1" dirty="0">
              <a:solidFill>
                <a:schemeClr val="bg1"/>
              </a:solidFill>
              <a:effectLst>
                <a:outerShdw blurRad="38100" dist="38100" dir="2700000" algn="tl">
                  <a:srgbClr val="000000">
                    <a:alpha val="43137"/>
                  </a:srgbClr>
                </a:outerShdw>
              </a:effectLst>
              <a:cs typeface="Arial" panose="020B0604020202020204" pitchFamily="34" charset="0"/>
            </a:endParaRPr>
          </a:p>
          <a:p>
            <a:pPr marL="0" indent="0" algn="ctr">
              <a:spcBef>
                <a:spcPct val="0"/>
              </a:spcBef>
              <a:spcAft>
                <a:spcPts val="500"/>
              </a:spcAft>
              <a:buNone/>
              <a:defRPr/>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ct val="0"/>
              </a:spcBef>
              <a:spcAft>
                <a:spcPts val="500"/>
              </a:spcAft>
              <a:buNone/>
              <a:defRPr/>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ct val="0"/>
              </a:spcBef>
              <a:spcAft>
                <a:spcPts val="500"/>
              </a:spcAft>
              <a:buNone/>
              <a:defRPr/>
            </a:pPr>
            <a:r>
              <a:rPr lang="en-US" b="1" dirty="0">
                <a:latin typeface="Arial" panose="020B0604020202020204" pitchFamily="34" charset="0"/>
                <a:ea typeface="Verdana" panose="020B0604030504040204" pitchFamily="34" charset="0"/>
                <a:cs typeface="Arial" panose="020B0604020202020204" pitchFamily="34" charset="0"/>
              </a:rPr>
              <a:t>Robyn Gershon, MT, MHS, DrPH</a:t>
            </a:r>
          </a:p>
          <a:p>
            <a:pPr marL="0" indent="0" algn="ctr">
              <a:lnSpc>
                <a:spcPct val="110000"/>
              </a:lnSpc>
              <a:spcBef>
                <a:spcPct val="0"/>
              </a:spcBef>
              <a:spcAft>
                <a:spcPts val="500"/>
              </a:spcAft>
              <a:buNone/>
              <a:defRPr/>
            </a:pPr>
            <a:r>
              <a:rPr lang="en-US" sz="2400" b="1" dirty="0">
                <a:latin typeface="Arial" panose="020B0604020202020204" pitchFamily="34" charset="0"/>
                <a:ea typeface="Verdana" panose="020B0604030504040204" pitchFamily="34" charset="0"/>
                <a:cs typeface="Arial" panose="020B0604020202020204" pitchFamily="34" charset="0"/>
              </a:rPr>
              <a:t>Clinical Professor  </a:t>
            </a:r>
          </a:p>
          <a:p>
            <a:pPr marL="0" indent="0" algn="ctr">
              <a:lnSpc>
                <a:spcPct val="110000"/>
              </a:lnSpc>
              <a:spcBef>
                <a:spcPct val="0"/>
              </a:spcBef>
              <a:spcAft>
                <a:spcPts val="500"/>
              </a:spcAft>
              <a:buNone/>
              <a:defRPr/>
            </a:pPr>
            <a:r>
              <a:rPr lang="en-US" sz="2400" b="1" dirty="0">
                <a:latin typeface="Arial" panose="020B0604020202020204" pitchFamily="34" charset="0"/>
                <a:ea typeface="Verdana" panose="020B0604030504040204" pitchFamily="34" charset="0"/>
                <a:cs typeface="Arial" panose="020B0604020202020204" pitchFamily="34" charset="0"/>
              </a:rPr>
              <a:t>               </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43047" y="6105525"/>
            <a:ext cx="3251716" cy="501650"/>
          </a:xfrm>
          <a:prstGeom prst="rect">
            <a:avLst/>
          </a:prstGeom>
        </p:spPr>
      </p:pic>
      <p:sp>
        <p:nvSpPr>
          <p:cNvPr id="6" name="TextBox 5"/>
          <p:cNvSpPr txBox="1"/>
          <p:nvPr/>
        </p:nvSpPr>
        <p:spPr>
          <a:xfrm>
            <a:off x="3397092" y="2881440"/>
            <a:ext cx="5343626" cy="1661993"/>
          </a:xfrm>
          <a:prstGeom prst="rect">
            <a:avLst/>
          </a:prstGeom>
          <a:noFill/>
        </p:spPr>
        <p:txBody>
          <a:bodyPr wrap="square" rtlCol="0">
            <a:spAutoFit/>
          </a:bodyPr>
          <a:lstStyle/>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 PACIFIC ADA CENTER</a:t>
            </a:r>
          </a:p>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WEBINAR</a:t>
            </a:r>
          </a:p>
          <a:p>
            <a:pPr algn="ctr">
              <a:spcBef>
                <a:spcPct val="0"/>
              </a:spcBef>
              <a:defRPr/>
            </a:pPr>
            <a:r>
              <a:rPr lang="en-US" sz="2800" b="1" dirty="0">
                <a:latin typeface="Arial" panose="020B0604020202020204" pitchFamily="34" charset="0"/>
                <a:ea typeface="Verdana" panose="020B0604030504040204" pitchFamily="34" charset="0"/>
                <a:cs typeface="Arial" panose="020B0604020202020204" pitchFamily="34" charset="0"/>
              </a:rPr>
              <a:t>APRIL 11, 2019  </a:t>
            </a:r>
            <a:r>
              <a:rPr lang="en-US" sz="2800" b="1" dirty="0">
                <a:latin typeface="Arial" panose="020B0604020202020204" pitchFamily="34" charset="0"/>
                <a:cs typeface="Arial" panose="020B0604020202020204" pitchFamily="34" charset="0"/>
              </a:rPr>
              <a:t> </a:t>
            </a:r>
          </a:p>
          <a:p>
            <a:endParaRPr lang="en-US" dirty="0"/>
          </a:p>
        </p:txBody>
      </p:sp>
      <p:sp>
        <p:nvSpPr>
          <p:cNvPr id="7" name="Slide Number Placeholder 6"/>
          <p:cNvSpPr>
            <a:spLocks noGrp="1"/>
          </p:cNvSpPr>
          <p:nvPr>
            <p:ph type="sldNum" sz="quarter" idx="12"/>
          </p:nvPr>
        </p:nvSpPr>
        <p:spPr/>
        <p:txBody>
          <a:bodyPr/>
          <a:lstStyle/>
          <a:p>
            <a:fld id="{D6E27486-41E3-4858-ACEA-33F05B7D6269}" type="slidenum">
              <a:rPr lang="en-US" smtClean="0"/>
              <a:t>1</a:t>
            </a:fld>
            <a:endParaRPr lang="en-US"/>
          </a:p>
        </p:txBody>
      </p:sp>
    </p:spTree>
    <p:extLst>
      <p:ext uri="{BB962C8B-B14F-4D97-AF65-F5344CB8AC3E}">
        <p14:creationId xmlns:p14="http://schemas.microsoft.com/office/powerpoint/2010/main" val="42751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Underlying Questions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0200"/>
            <a:ext cx="10197662" cy="4900613"/>
          </a:xfrm>
        </p:spPr>
        <p:txBody>
          <a:bodyPr>
            <a:normAutofit/>
          </a:bodyPr>
          <a:lstStyle/>
          <a:p>
            <a:endParaRPr lang="en-US" sz="1500"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r>
              <a:rPr lang="en-US" dirty="0">
                <a:solidFill>
                  <a:srgbClr val="FF0000"/>
                </a:solidFill>
                <a:effectLst>
                  <a:outerShdw blurRad="38100" dist="38100" dir="2700000" algn="tl">
                    <a:srgbClr val="000000">
                      <a:alpha val="43137"/>
                    </a:srgbClr>
                  </a:outerShdw>
                </a:effectLst>
              </a:rPr>
              <a:t>What are the roles and responsibilities of OEM </a:t>
            </a:r>
            <a:r>
              <a:rPr lang="en-US" b="1" dirty="0">
                <a:solidFill>
                  <a:srgbClr val="FF0000"/>
                </a:solidFill>
                <a:effectLst>
                  <a:outerShdw blurRad="38100" dist="38100" dir="2700000" algn="tl">
                    <a:srgbClr val="000000">
                      <a:alpha val="43137"/>
                    </a:srgbClr>
                  </a:outerShdw>
                </a:effectLst>
              </a:rPr>
              <a:t>… with respect to ADA?</a:t>
            </a:r>
          </a:p>
          <a:p>
            <a:endParaRPr lang="en-US"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Why is it i</a:t>
            </a:r>
            <a:r>
              <a:rPr lang="en-US" b="1" dirty="0">
                <a:latin typeface="Arial" panose="020B0604020202020204" pitchFamily="34" charset="0"/>
                <a:ea typeface="+mj-ea"/>
                <a:cs typeface="Arial" panose="020B0604020202020204" pitchFamily="34" charset="0"/>
              </a:rPr>
              <a:t>mportant</a:t>
            </a:r>
            <a:r>
              <a:rPr lang="en-US" dirty="0">
                <a:latin typeface="Arial" panose="020B0604020202020204" pitchFamily="34" charset="0"/>
                <a:ea typeface="+mj-ea"/>
                <a:cs typeface="Arial" panose="020B0604020202020204" pitchFamily="34" charset="0"/>
              </a:rPr>
              <a:t> to know if OEMs are ready or not?</a:t>
            </a:r>
          </a:p>
          <a:p>
            <a:endParaRPr lang="en-US" sz="1500"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What </a:t>
            </a:r>
            <a:r>
              <a:rPr lang="en-US" b="1" dirty="0">
                <a:latin typeface="Arial" panose="020B0604020202020204" pitchFamily="34" charset="0"/>
                <a:ea typeface="+mj-ea"/>
                <a:cs typeface="Arial" panose="020B0604020202020204" pitchFamily="34" charset="0"/>
              </a:rPr>
              <a:t>types of information </a:t>
            </a:r>
            <a:r>
              <a:rPr lang="en-US" dirty="0">
                <a:latin typeface="Arial" panose="020B0604020202020204" pitchFamily="34" charset="0"/>
                <a:ea typeface="+mj-ea"/>
                <a:cs typeface="Arial" panose="020B0604020202020204" pitchFamily="34" charset="0"/>
              </a:rPr>
              <a:t>can help us answer this question?</a:t>
            </a:r>
          </a:p>
          <a:p>
            <a:endParaRPr lang="en-US" sz="1500"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How can information on OEM readiness be </a:t>
            </a:r>
            <a:r>
              <a:rPr lang="en-US" b="1" dirty="0">
                <a:latin typeface="Arial" panose="020B0604020202020204" pitchFamily="34" charset="0"/>
                <a:ea typeface="+mj-ea"/>
                <a:cs typeface="Arial" panose="020B0604020202020204" pitchFamily="34" charset="0"/>
              </a:rPr>
              <a:t>helpful</a:t>
            </a:r>
            <a:r>
              <a:rPr lang="en-US" dirty="0">
                <a:latin typeface="Arial" panose="020B0604020202020204" pitchFamily="34" charset="0"/>
                <a:ea typeface="+mj-ea"/>
                <a:cs typeface="Arial" panose="020B0604020202020204" pitchFamily="34" charset="0"/>
              </a:rPr>
              <a:t>?  </a:t>
            </a:r>
          </a:p>
        </p:txBody>
      </p:sp>
      <p:sp>
        <p:nvSpPr>
          <p:cNvPr id="5" name="Slide Number Placeholder 4"/>
          <p:cNvSpPr>
            <a:spLocks noGrp="1"/>
          </p:cNvSpPr>
          <p:nvPr>
            <p:ph type="sldNum" sz="quarter" idx="12"/>
          </p:nvPr>
        </p:nvSpPr>
        <p:spPr/>
        <p:txBody>
          <a:bodyPr/>
          <a:lstStyle/>
          <a:p>
            <a:fld id="{D6E27486-41E3-4858-ACEA-33F05B7D6269}" type="slidenum">
              <a:rPr lang="en-US" smtClean="0"/>
              <a:t>10</a:t>
            </a:fld>
            <a:endParaRPr lang="en-US"/>
          </a:p>
        </p:txBody>
      </p:sp>
    </p:spTree>
    <p:extLst>
      <p:ext uri="{BB962C8B-B14F-4D97-AF65-F5344CB8AC3E}">
        <p14:creationId xmlns:p14="http://schemas.microsoft.com/office/powerpoint/2010/main" val="312432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Roles and Responsibilities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of Local Emergency Managers</a:t>
            </a:r>
          </a:p>
        </p:txBody>
      </p:sp>
      <p:sp>
        <p:nvSpPr>
          <p:cNvPr id="5" name="Content Placeholder 4"/>
          <p:cNvSpPr>
            <a:spLocks noGrp="1"/>
          </p:cNvSpPr>
          <p:nvPr>
            <p:ph idx="1"/>
          </p:nvPr>
        </p:nvSpPr>
        <p:spPr>
          <a:xfrm>
            <a:off x="838200" y="2114549"/>
            <a:ext cx="10515600" cy="4062413"/>
          </a:xfrm>
        </p:spPr>
        <p:txBody>
          <a:bodyPr>
            <a:noAutofit/>
          </a:bodyPr>
          <a:lstStyle/>
          <a:p>
            <a:r>
              <a:rPr lang="en-US" b="1" dirty="0">
                <a:latin typeface="Arial" panose="020B0604020202020204" pitchFamily="34" charset="0"/>
                <a:cs typeface="Arial" panose="020B0604020202020204" pitchFamily="34" charset="0"/>
              </a:rPr>
              <a:t>Manage resources </a:t>
            </a:r>
            <a:r>
              <a:rPr lang="en-US" dirty="0">
                <a:latin typeface="Arial" panose="020B0604020202020204" pitchFamily="34" charset="0"/>
                <a:cs typeface="Arial" panose="020B0604020202020204" pitchFamily="34" charset="0"/>
              </a:rPr>
              <a:t>before, during, and after a major disaster or emergency </a:t>
            </a:r>
          </a:p>
          <a:p>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Conduct activities </a:t>
            </a:r>
            <a:r>
              <a:rPr lang="en-US" dirty="0">
                <a:latin typeface="Arial" panose="020B0604020202020204" pitchFamily="34" charset="0"/>
                <a:cs typeface="Arial" panose="020B0604020202020204" pitchFamily="34" charset="0"/>
              </a:rPr>
              <a:t>related to key components of emergency management</a:t>
            </a:r>
          </a:p>
          <a:p>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Coordinate</a:t>
            </a:r>
            <a:r>
              <a:rPr lang="en-US" dirty="0">
                <a:latin typeface="Arial" panose="020B0604020202020204" pitchFamily="34" charset="0"/>
                <a:cs typeface="Arial" panose="020B0604020202020204" pitchFamily="34" charset="0"/>
              </a:rPr>
              <a:t> with all partners in the emergency management process </a:t>
            </a:r>
          </a:p>
        </p:txBody>
      </p:sp>
      <p:sp>
        <p:nvSpPr>
          <p:cNvPr id="3" name="Slide Number Placeholder 2"/>
          <p:cNvSpPr>
            <a:spLocks noGrp="1"/>
          </p:cNvSpPr>
          <p:nvPr>
            <p:ph type="sldNum" sz="quarter" idx="12"/>
          </p:nvPr>
        </p:nvSpPr>
        <p:spPr/>
        <p:txBody>
          <a:bodyPr/>
          <a:lstStyle/>
          <a:p>
            <a:fld id="{D6E27486-41E3-4858-ACEA-33F05B7D6269}" type="slidenum">
              <a:rPr lang="en-US" smtClean="0"/>
              <a:t>11</a:t>
            </a:fld>
            <a:endParaRPr lang="en-US"/>
          </a:p>
        </p:txBody>
      </p:sp>
    </p:spTree>
    <p:extLst>
      <p:ext uri="{BB962C8B-B14F-4D97-AF65-F5344CB8AC3E}">
        <p14:creationId xmlns:p14="http://schemas.microsoft.com/office/powerpoint/2010/main" val="426835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Published by Homeland Security" title="National Response Framework 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5" name="Rectangle 4"/>
          <p:cNvSpPr/>
          <p:nvPr/>
        </p:nvSpPr>
        <p:spPr>
          <a:xfrm>
            <a:off x="3804745" y="4163650"/>
            <a:ext cx="6096000" cy="1384995"/>
          </a:xfrm>
          <a:prstGeom prst="rect">
            <a:avLst/>
          </a:prstGeom>
        </p:spPr>
        <p:txBody>
          <a:bodyPr>
            <a:spAutoFit/>
          </a:bodyPr>
          <a:lstStyle/>
          <a:p>
            <a:r>
              <a:rPr lang="en-US" sz="2400" b="1" dirty="0">
                <a:solidFill>
                  <a:schemeClr val="bg1"/>
                </a:solidFill>
              </a:rPr>
              <a:t>National Response</a:t>
            </a:r>
          </a:p>
          <a:p>
            <a:r>
              <a:rPr lang="en-US" sz="2400" b="1" dirty="0">
                <a:solidFill>
                  <a:schemeClr val="bg1"/>
                </a:solidFill>
              </a:rPr>
              <a:t>Framework</a:t>
            </a:r>
          </a:p>
          <a:p>
            <a:r>
              <a:rPr lang="en-US" b="1" dirty="0">
                <a:solidFill>
                  <a:schemeClr val="bg1"/>
                </a:solidFill>
              </a:rPr>
              <a:t>Third Edition</a:t>
            </a:r>
          </a:p>
          <a:p>
            <a:r>
              <a:rPr lang="en-US" b="1" dirty="0">
                <a:solidFill>
                  <a:schemeClr val="bg1"/>
                </a:solidFill>
              </a:rPr>
              <a:t>June 2016</a:t>
            </a:r>
          </a:p>
        </p:txBody>
      </p:sp>
      <p:sp>
        <p:nvSpPr>
          <p:cNvPr id="3" name="Slide Number Placeholder 2"/>
          <p:cNvSpPr>
            <a:spLocks noGrp="1"/>
          </p:cNvSpPr>
          <p:nvPr>
            <p:ph type="sldNum" sz="quarter" idx="12"/>
          </p:nvPr>
        </p:nvSpPr>
        <p:spPr/>
        <p:txBody>
          <a:bodyPr/>
          <a:lstStyle/>
          <a:p>
            <a:fld id="{D6E27486-41E3-4858-ACEA-33F05B7D6269}" type="slidenum">
              <a:rPr lang="en-US" smtClean="0"/>
              <a:t>12</a:t>
            </a:fld>
            <a:endParaRPr lang="en-US"/>
          </a:p>
        </p:txBody>
      </p:sp>
      <p:sp>
        <p:nvSpPr>
          <p:cNvPr id="2" name="Rounded Rectangle 1"/>
          <p:cNvSpPr/>
          <p:nvPr/>
        </p:nvSpPr>
        <p:spPr>
          <a:xfrm>
            <a:off x="467966" y="431002"/>
            <a:ext cx="2573813" cy="188155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Includes the Authorities of OEM</a:t>
            </a:r>
          </a:p>
        </p:txBody>
      </p:sp>
    </p:spTree>
    <p:extLst>
      <p:ext uri="{BB962C8B-B14F-4D97-AF65-F5344CB8AC3E}">
        <p14:creationId xmlns:p14="http://schemas.microsoft.com/office/powerpoint/2010/main" val="76422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9107" y="363537"/>
            <a:ext cx="8033786" cy="1325563"/>
          </a:xfrm>
        </p:spPr>
        <p:txBody>
          <a:bodyPr/>
          <a:lstStyle/>
          <a:p>
            <a:pPr algn="ctr"/>
            <a:r>
              <a:rPr lang="en-US" b="1" dirty="0">
                <a:latin typeface="Arial" panose="020B0604020202020204" pitchFamily="34" charset="0"/>
                <a:cs typeface="Arial" panose="020B0604020202020204" pitchFamily="34" charset="0"/>
              </a:rPr>
              <a:t>Responsibilities under Title II of the ADA</a:t>
            </a:r>
          </a:p>
        </p:txBody>
      </p:sp>
      <p:sp>
        <p:nvSpPr>
          <p:cNvPr id="5" name="Content Placeholder 4"/>
          <p:cNvSpPr>
            <a:spLocks noGrp="1"/>
          </p:cNvSpPr>
          <p:nvPr>
            <p:ph idx="1"/>
          </p:nvPr>
        </p:nvSpPr>
        <p:spPr>
          <a:xfrm>
            <a:off x="838199" y="1825624"/>
            <a:ext cx="10731759" cy="5032375"/>
          </a:xfrm>
        </p:spPr>
        <p:txBody>
          <a:bodyPr>
            <a:normAutofit/>
          </a:bodyPr>
          <a:lstStyle/>
          <a:p>
            <a:r>
              <a:rPr lang="en-US" dirty="0">
                <a:latin typeface="Arial" panose="020B0604020202020204" pitchFamily="34" charset="0"/>
                <a:cs typeface="Arial" panose="020B0604020202020204" pitchFamily="34" charset="0"/>
              </a:rPr>
              <a:t>Under Title II of the ADA, emergency programs, services, activities, and facilities </a:t>
            </a:r>
            <a:r>
              <a:rPr lang="en-US" b="1" dirty="0">
                <a:latin typeface="Arial" panose="020B0604020202020204" pitchFamily="34" charset="0"/>
                <a:cs typeface="Arial" panose="020B0604020202020204" pitchFamily="34" charset="0"/>
              </a:rPr>
              <a:t>must be accessible </a:t>
            </a:r>
            <a:r>
              <a:rPr lang="en-US" dirty="0">
                <a:latin typeface="Arial" panose="020B0604020202020204" pitchFamily="34" charset="0"/>
                <a:cs typeface="Arial" panose="020B0604020202020204" pitchFamily="34" charset="0"/>
              </a:rPr>
              <a:t>to people with disabilities </a:t>
            </a:r>
          </a:p>
          <a:p>
            <a:r>
              <a:rPr lang="en-US" dirty="0">
                <a:latin typeface="Arial" panose="020B0604020202020204" pitchFamily="34" charset="0"/>
                <a:cs typeface="Arial" panose="020B0604020202020204" pitchFamily="34" charset="0"/>
              </a:rPr>
              <a:t>This requirement </a:t>
            </a:r>
            <a:r>
              <a:rPr lang="en-US" b="1" dirty="0">
                <a:latin typeface="Arial" panose="020B0604020202020204" pitchFamily="34" charset="0"/>
                <a:cs typeface="Arial" panose="020B0604020202020204" pitchFamily="34" charset="0"/>
              </a:rPr>
              <a:t>applies</a:t>
            </a:r>
            <a:r>
              <a:rPr lang="en-US" dirty="0">
                <a:latin typeface="Arial" panose="020B0604020202020204" pitchFamily="34" charset="0"/>
                <a:cs typeface="Arial" panose="020B0604020202020204" pitchFamily="34" charset="0"/>
              </a:rPr>
              <a:t> to programs, services, and activities provided directly by state and local governments as well as those provided through </a:t>
            </a:r>
            <a:r>
              <a:rPr lang="en-US" b="1" dirty="0">
                <a:latin typeface="Arial" panose="020B0604020202020204" pitchFamily="34" charset="0"/>
                <a:cs typeface="Arial" panose="020B0604020202020204" pitchFamily="34" charset="0"/>
              </a:rPr>
              <a:t>third parties</a:t>
            </a:r>
            <a:r>
              <a:rPr lang="en-US" dirty="0">
                <a:latin typeface="Arial" panose="020B0604020202020204" pitchFamily="34" charset="0"/>
                <a:cs typeface="Arial" panose="020B0604020202020204" pitchFamily="34" charset="0"/>
              </a:rPr>
              <a:t>, such as the American Red Cross, private nonprofit organizations, and religious entities.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13</a:t>
            </a:fld>
            <a:endParaRPr lang="en-US"/>
          </a:p>
        </p:txBody>
      </p:sp>
    </p:spTree>
    <p:extLst>
      <p:ext uri="{BB962C8B-B14F-4D97-AF65-F5344CB8AC3E}">
        <p14:creationId xmlns:p14="http://schemas.microsoft.com/office/powerpoint/2010/main" val="213609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506" y="365125"/>
            <a:ext cx="9820988" cy="1325563"/>
          </a:xfrm>
        </p:spPr>
        <p:txBody>
          <a:bodyPr/>
          <a:lstStyle/>
          <a:p>
            <a:pPr algn="ctr"/>
            <a:r>
              <a:rPr lang="en-US" b="1" dirty="0">
                <a:latin typeface="Arial" panose="020B0604020202020204" pitchFamily="34" charset="0"/>
                <a:cs typeface="Arial" panose="020B0604020202020204" pitchFamily="34" charset="0"/>
              </a:rPr>
              <a:t>More Responsibilities under Title II of the ADA</a:t>
            </a:r>
            <a:endParaRPr lang="en-US" dirty="0"/>
          </a:p>
        </p:txBody>
      </p:sp>
      <p:sp>
        <p:nvSpPr>
          <p:cNvPr id="3" name="Content Placeholder 2"/>
          <p:cNvSpPr>
            <a:spLocks noGrp="1"/>
          </p:cNvSpPr>
          <p:nvPr>
            <p:ph idx="1"/>
          </p:nvPr>
        </p:nvSpPr>
        <p:spPr>
          <a:xfrm>
            <a:off x="838200" y="1933543"/>
            <a:ext cx="10515600" cy="4668481"/>
          </a:xfrm>
        </p:spPr>
        <p:txBody>
          <a:bodyPr>
            <a:normAutofit/>
          </a:bodyPr>
          <a:lstStyle/>
          <a:p>
            <a:r>
              <a:rPr lang="en-US" dirty="0"/>
              <a:t>Generally they may </a:t>
            </a:r>
            <a:r>
              <a:rPr lang="en-US" b="1" dirty="0"/>
              <a:t>not use eligibility criteria that screen out </a:t>
            </a:r>
            <a:r>
              <a:rPr lang="en-US" dirty="0"/>
              <a:t>people with disabilities</a:t>
            </a:r>
          </a:p>
          <a:p>
            <a:endParaRPr lang="en-US" sz="1500" dirty="0"/>
          </a:p>
          <a:p>
            <a:r>
              <a:rPr lang="en-US" dirty="0"/>
              <a:t>The ADA also requires making </a:t>
            </a:r>
            <a:r>
              <a:rPr lang="en-US" b="1" dirty="0"/>
              <a:t>reasonable modifications </a:t>
            </a:r>
            <a:r>
              <a:rPr lang="en-US" dirty="0"/>
              <a:t>to policies, practices, and procedures when necessary to </a:t>
            </a:r>
            <a:r>
              <a:rPr lang="en-US" b="1" dirty="0"/>
              <a:t>avoid discrimination </a:t>
            </a:r>
            <a:r>
              <a:rPr lang="en-US" dirty="0"/>
              <a:t>against a person with a disability</a:t>
            </a:r>
          </a:p>
          <a:p>
            <a:endParaRPr lang="en-US" sz="1500" dirty="0"/>
          </a:p>
          <a:p>
            <a:r>
              <a:rPr lang="en-US" dirty="0"/>
              <a:t>Take steps necessary to </a:t>
            </a:r>
            <a:r>
              <a:rPr lang="en-US" b="1" dirty="0"/>
              <a:t>ensure effective communication </a:t>
            </a:r>
            <a:r>
              <a:rPr lang="en-US" dirty="0"/>
              <a:t>with people with disabilities.</a:t>
            </a: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14</a:t>
            </a:fld>
            <a:endParaRPr lang="en-US"/>
          </a:p>
        </p:txBody>
      </p:sp>
    </p:spTree>
    <p:extLst>
      <p:ext uri="{BB962C8B-B14F-4D97-AF65-F5344CB8AC3E}">
        <p14:creationId xmlns:p14="http://schemas.microsoft.com/office/powerpoint/2010/main" val="242265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28841" y="670757"/>
            <a:ext cx="10334318" cy="998350"/>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latin typeface="Arial" panose="020B0604020202020204" pitchFamily="34" charset="0"/>
                <a:cs typeface="Arial" panose="020B0604020202020204" pitchFamily="34" charset="0"/>
              </a:rPr>
              <a:t>In Emergency Management, people with disabilities are considered to have </a:t>
            </a:r>
            <a:r>
              <a:rPr lang="en-US" b="1" i="1" spc="-5" dirty="0">
                <a:latin typeface="Arial" panose="020B0604020202020204" pitchFamily="34" charset="0"/>
                <a:cs typeface="Arial" panose="020B0604020202020204" pitchFamily="34" charset="0"/>
              </a:rPr>
              <a:t>access and functional needs</a:t>
            </a:r>
            <a:endParaRPr b="1" i="1" dirty="0">
              <a:latin typeface="Arial" panose="020B0604020202020204" pitchFamily="34" charset="0"/>
              <a:cs typeface="Arial" panose="020B0604020202020204" pitchFamily="34" charset="0"/>
            </a:endParaRPr>
          </a:p>
        </p:txBody>
      </p:sp>
      <p:sp>
        <p:nvSpPr>
          <p:cNvPr id="6" name="object 6"/>
          <p:cNvSpPr txBox="1"/>
          <p:nvPr/>
        </p:nvSpPr>
        <p:spPr>
          <a:xfrm>
            <a:off x="2230632" y="1419210"/>
            <a:ext cx="7730735" cy="1459374"/>
          </a:xfrm>
          <a:prstGeom prst="rect">
            <a:avLst/>
          </a:prstGeom>
        </p:spPr>
        <p:txBody>
          <a:bodyPr vert="horz" wrap="square" lIns="0" tIns="88900" rIns="0" bIns="0" rtlCol="0">
            <a:spAutoFit/>
          </a:bodyPr>
          <a:lstStyle/>
          <a:p>
            <a:pPr marL="284163" marR="5080" indent="-271463">
              <a:buClr>
                <a:schemeClr val="tx2">
                  <a:lumMod val="60000"/>
                  <a:lumOff val="40000"/>
                </a:schemeClr>
              </a:buClr>
              <a:buSzPct val="80000"/>
              <a:tabLst>
                <a:tab pos="285115" algn="l"/>
              </a:tabLst>
            </a:pPr>
            <a:endParaRPr lang="en-US" sz="2800" spc="-5" dirty="0">
              <a:latin typeface="Gill Sans MT"/>
            </a:endParaRPr>
          </a:p>
          <a:p>
            <a:pPr marL="284163" marR="5080" indent="-271463">
              <a:buClr>
                <a:schemeClr val="tx2">
                  <a:lumMod val="60000"/>
                  <a:lumOff val="40000"/>
                </a:schemeClr>
              </a:buClr>
              <a:buSzPct val="80000"/>
              <a:tabLst>
                <a:tab pos="285115" algn="l"/>
              </a:tabLst>
            </a:pPr>
            <a:endParaRPr lang="en-US" sz="500" spc="-5" dirty="0">
              <a:latin typeface="Gill Sans MT"/>
            </a:endParaRPr>
          </a:p>
          <a:p>
            <a:pPr marL="284163" marR="5080" indent="-284163">
              <a:buClr>
                <a:schemeClr val="tx2">
                  <a:lumMod val="60000"/>
                  <a:lumOff val="40000"/>
                </a:schemeClr>
              </a:buClr>
              <a:buSzPct val="80000"/>
              <a:tabLst>
                <a:tab pos="288925" algn="l"/>
              </a:tabLst>
            </a:pPr>
            <a:r>
              <a:rPr lang="en-US" sz="2100" spc="10" dirty="0">
                <a:solidFill>
                  <a:srgbClr val="4F81BD"/>
                </a:solidFill>
                <a:latin typeface="Wingdings 3"/>
                <a:cs typeface="Wingdings 3"/>
              </a:rPr>
              <a:t></a:t>
            </a:r>
            <a:r>
              <a:rPr lang="en-US" sz="2000" spc="10" dirty="0">
                <a:solidFill>
                  <a:srgbClr val="4F81BD"/>
                </a:solidFill>
                <a:latin typeface="Times New Roman"/>
                <a:cs typeface="Times New Roman"/>
              </a:rPr>
              <a:t>	</a:t>
            </a:r>
            <a:r>
              <a:rPr lang="en-US" sz="2800" spc="-5" dirty="0">
                <a:latin typeface="Arial" panose="020B0604020202020204" pitchFamily="34" charset="0"/>
                <a:cs typeface="Arial" panose="020B0604020202020204" pitchFamily="34" charset="0"/>
              </a:rPr>
              <a:t>Here are the </a:t>
            </a:r>
            <a:r>
              <a:rPr lang="en-US" sz="2800" b="1" spc="-5" dirty="0">
                <a:latin typeface="Arial" panose="020B0604020202020204" pitchFamily="34" charset="0"/>
                <a:cs typeface="Arial" panose="020B0604020202020204" pitchFamily="34" charset="0"/>
              </a:rPr>
              <a:t>inclusion criteria </a:t>
            </a:r>
            <a:r>
              <a:rPr lang="en-US" sz="2800" spc="-5" dirty="0">
                <a:latin typeface="Arial" panose="020B0604020202020204" pitchFamily="34" charset="0"/>
                <a:cs typeface="Arial" panose="020B0604020202020204" pitchFamily="34" charset="0"/>
              </a:rPr>
              <a:t>for access and functional needs:</a:t>
            </a:r>
            <a:endParaRPr lang="en-US" sz="2800" spc="10" dirty="0">
              <a:solidFill>
                <a:srgbClr val="4F81BD"/>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4294967295"/>
          </p:nvPr>
        </p:nvSpPr>
        <p:spPr/>
        <p:txBody>
          <a:bodyPr/>
          <a:lstStyle/>
          <a:p>
            <a:fld id="{B6F15528-21DE-4FAA-801E-634DDDAF4B2B}" type="slidenum">
              <a:rPr lang="en-US" smtClean="0"/>
              <a:t>15</a:t>
            </a:fld>
            <a:endParaRPr lang="en-US"/>
          </a:p>
        </p:txBody>
      </p:sp>
      <p:sp>
        <p:nvSpPr>
          <p:cNvPr id="5" name="TextBox 4"/>
          <p:cNvSpPr txBox="1"/>
          <p:nvPr/>
        </p:nvSpPr>
        <p:spPr>
          <a:xfrm>
            <a:off x="6156896" y="3182045"/>
            <a:ext cx="5196904" cy="3385542"/>
          </a:xfrm>
          <a:prstGeom prst="rect">
            <a:avLst/>
          </a:prstGeom>
          <a:noFill/>
        </p:spPr>
        <p:txBody>
          <a:bodyPr wrap="square" rtlCol="0">
            <a:spAutoFit/>
          </a:bodyPr>
          <a:lstStyle/>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Limited English proficiency</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Older adults</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Children</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Low income, homeless and/or transportation disadvantaged </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Pregnant women</a:t>
            </a:r>
          </a:p>
          <a:p>
            <a:endParaRPr lang="en-US" dirty="0"/>
          </a:p>
        </p:txBody>
      </p:sp>
      <p:sp>
        <p:nvSpPr>
          <p:cNvPr id="9" name="TextBox 8"/>
          <p:cNvSpPr txBox="1"/>
          <p:nvPr/>
        </p:nvSpPr>
        <p:spPr>
          <a:xfrm>
            <a:off x="218603" y="3182045"/>
            <a:ext cx="6219519" cy="3539430"/>
          </a:xfrm>
          <a:prstGeom prst="rect">
            <a:avLst/>
          </a:prstGeom>
          <a:noFill/>
        </p:spPr>
        <p:txBody>
          <a:bodyPr wrap="square" rtlCol="0">
            <a:spAutoFit/>
          </a:bodyPr>
          <a:lstStyle/>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Physical, developmental or intellectual disabilities (including visual impairments, deaf or hard of hearing, mental health conditions, physical disabilities, cognitive disabilities)</a:t>
            </a:r>
          </a:p>
          <a:p>
            <a:pPr marL="690563" lvl="1" indent="-233363">
              <a:buFont typeface="Arial" panose="020B0604020202020204" pitchFamily="34" charset="0"/>
              <a:buChar char="•"/>
            </a:pPr>
            <a:r>
              <a:rPr lang="en-US" sz="2800" dirty="0">
                <a:latin typeface="Arial" panose="020B0604020202020204" pitchFamily="34" charset="0"/>
                <a:cs typeface="Arial" panose="020B0604020202020204" pitchFamily="34" charset="0"/>
              </a:rPr>
              <a:t>Chronic conditions or injuries</a:t>
            </a:r>
          </a:p>
          <a:p>
            <a:endParaRPr lang="en-US" sz="2800" dirty="0"/>
          </a:p>
        </p:txBody>
      </p:sp>
    </p:spTree>
    <p:extLst>
      <p:ext uri="{BB962C8B-B14F-4D97-AF65-F5344CB8AC3E}">
        <p14:creationId xmlns:p14="http://schemas.microsoft.com/office/powerpoint/2010/main" val="31618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FEMA Office of Disability Integration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 Coordination (ODIC)</a:t>
            </a:r>
          </a:p>
        </p:txBody>
      </p:sp>
      <p:sp>
        <p:nvSpPr>
          <p:cNvPr id="3" name="Content Placeholder 2"/>
          <p:cNvSpPr>
            <a:spLocks noGrp="1"/>
          </p:cNvSpPr>
          <p:nvPr>
            <p:ph sz="quarter" idx="4294967295"/>
          </p:nvPr>
        </p:nvSpPr>
        <p:spPr>
          <a:xfrm>
            <a:off x="629159" y="1981200"/>
            <a:ext cx="6533641" cy="4665662"/>
          </a:xfrm>
        </p:spPr>
        <p:txBody>
          <a:bodyPr>
            <a:normAutofit/>
          </a:bodyPr>
          <a:lstStyle/>
          <a:p>
            <a:r>
              <a:rPr lang="en-US" b="1" dirty="0">
                <a:latin typeface="Arial" panose="020B0604020202020204" pitchFamily="34" charset="0"/>
                <a:cs typeface="Arial" panose="020B0604020202020204" pitchFamily="34" charset="0"/>
              </a:rPr>
              <a:t>Established in 2010</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Mission Statement</a:t>
            </a:r>
          </a:p>
          <a:p>
            <a:pPr marL="406400" indent="0">
              <a:buNone/>
            </a:pPr>
            <a:r>
              <a:rPr lang="en-US" dirty="0">
                <a:latin typeface="Arial" panose="020B0604020202020204" pitchFamily="34" charset="0"/>
                <a:cs typeface="Arial" panose="020B0604020202020204" pitchFamily="34" charset="0"/>
              </a:rPr>
              <a:t>In accordance with Federal civil rights laws and regulations, provide guidance, tools, methods and strategies to integrate and coordinate </a:t>
            </a:r>
            <a:r>
              <a:rPr lang="en-US" b="1" dirty="0">
                <a:latin typeface="Arial" panose="020B0604020202020204" pitchFamily="34" charset="0"/>
                <a:cs typeface="Arial" panose="020B0604020202020204" pitchFamily="34" charset="0"/>
              </a:rPr>
              <a:t>emergency management inclusive </a:t>
            </a:r>
            <a:r>
              <a:rPr lang="en-US" dirty="0">
                <a:latin typeface="Arial" panose="020B0604020202020204" pitchFamily="34" charset="0"/>
                <a:cs typeface="Arial" panose="020B0604020202020204" pitchFamily="34" charset="0"/>
              </a:rPr>
              <a:t>of individuals with access and functional needs.</a:t>
            </a:r>
          </a:p>
          <a:p>
            <a:pPr marL="406400" indent="0"/>
            <a:endParaRPr lang="en-US" dirty="0"/>
          </a:p>
        </p:txBody>
      </p:sp>
      <p:pic>
        <p:nvPicPr>
          <p:cNvPr id="1028" name="Picture 4" descr="diagram with 5 ovals in different colors around a central bracket that say&#10;1. DHS/FEMA&#10;2. STAKEHOLDERS&#10;3. CONSTITUENTS&#10;4. ICC&#10;5. CONGRESS"/>
          <p:cNvPicPr>
            <a:picLocks noChangeAspect="1" noChangeArrowheads="1"/>
          </p:cNvPicPr>
          <p:nvPr/>
        </p:nvPicPr>
        <p:blipFill>
          <a:blip r:embed="rId3" cstate="print"/>
          <a:srcRect/>
          <a:stretch>
            <a:fillRect/>
          </a:stretch>
        </p:blipFill>
        <p:spPr bwMode="auto">
          <a:xfrm>
            <a:off x="8040894" y="2784118"/>
            <a:ext cx="2667000" cy="18288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8040894" y="2565916"/>
            <a:ext cx="2667000" cy="25717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8040894" y="4587518"/>
            <a:ext cx="2667000" cy="10382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6E27486-41E3-4858-ACEA-33F05B7D6269}" type="slidenum">
              <a:rPr lang="en-US" smtClean="0"/>
              <a:t>16</a:t>
            </a:fld>
            <a:endParaRPr lang="en-US"/>
          </a:p>
        </p:txBody>
      </p:sp>
    </p:spTree>
    <p:extLst>
      <p:ext uri="{BB962C8B-B14F-4D97-AF65-F5344CB8AC3E}">
        <p14:creationId xmlns:p14="http://schemas.microsoft.com/office/powerpoint/2010/main" val="399504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ap of the us"/>
          <p:cNvPicPr>
            <a:picLocks noChangeAspect="1" noChangeArrowheads="1"/>
          </p:cNvPicPr>
          <p:nvPr/>
        </p:nvPicPr>
        <p:blipFill>
          <a:blip r:embed="rId3" cstate="print"/>
          <a:srcRect/>
          <a:stretch>
            <a:fillRect/>
          </a:stretch>
        </p:blipFill>
        <p:spPr bwMode="auto">
          <a:xfrm>
            <a:off x="8255556" y="3614005"/>
            <a:ext cx="3098244" cy="2168769"/>
          </a:xfrm>
          <a:prstGeom prst="rect">
            <a:avLst/>
          </a:prstGeom>
          <a:noFill/>
          <a:effectLst>
            <a:softEdge rad="63500"/>
          </a:effectLst>
        </p:spPr>
      </p:pic>
      <p:sp>
        <p:nvSpPr>
          <p:cNvPr id="2" name="Title 1"/>
          <p:cNvSpPr>
            <a:spLocks noGrp="1"/>
          </p:cNvSpPr>
          <p:nvPr>
            <p:ph type="title"/>
          </p:nvPr>
        </p:nvSpPr>
        <p:spPr>
          <a:xfrm>
            <a:off x="6350" y="365125"/>
            <a:ext cx="12179300" cy="1325563"/>
          </a:xfrm>
        </p:spPr>
        <p:txBody>
          <a:bodyPr/>
          <a:lstStyle/>
          <a:p>
            <a:pPr algn="ctr"/>
            <a:r>
              <a:rPr lang="en-US" b="1" dirty="0">
                <a:latin typeface="Arial" panose="020B0604020202020204" pitchFamily="34" charset="0"/>
                <a:cs typeface="Arial" panose="020B0604020202020204" pitchFamily="34" charset="0"/>
              </a:rPr>
              <a:t>FEMA Regional Disability Integration Specialists</a:t>
            </a:r>
          </a:p>
        </p:txBody>
      </p:sp>
      <p:sp>
        <p:nvSpPr>
          <p:cNvPr id="3" name="Content Placeholder 2"/>
          <p:cNvSpPr>
            <a:spLocks noGrp="1"/>
          </p:cNvSpPr>
          <p:nvPr>
            <p:ph sz="quarter" idx="4294967295"/>
          </p:nvPr>
        </p:nvSpPr>
        <p:spPr>
          <a:xfrm>
            <a:off x="838200" y="1512277"/>
            <a:ext cx="8087436" cy="5209198"/>
          </a:xfrm>
        </p:spPr>
        <p:txBody>
          <a:bodyPr>
            <a:normAutofit/>
          </a:bodyPr>
          <a:lstStyle/>
          <a:p>
            <a:endParaRPr lang="en-US" dirty="0"/>
          </a:p>
          <a:p>
            <a:r>
              <a:rPr lang="en-US" dirty="0">
                <a:latin typeface="Arial" panose="020B0604020202020204" pitchFamily="34" charset="0"/>
                <a:cs typeface="Arial" panose="020B0604020202020204" pitchFamily="34" charset="0"/>
              </a:rPr>
              <a:t>Work in the </a:t>
            </a:r>
            <a:r>
              <a:rPr lang="en-US" b="1" dirty="0">
                <a:latin typeface="Arial" panose="020B0604020202020204" pitchFamily="34" charset="0"/>
                <a:cs typeface="Arial" panose="020B0604020202020204" pitchFamily="34" charset="0"/>
              </a:rPr>
              <a:t>ten federal regions </a:t>
            </a:r>
            <a:r>
              <a:rPr lang="en-US" dirty="0">
                <a:latin typeface="Arial" panose="020B0604020202020204" pitchFamily="34" charset="0"/>
                <a:cs typeface="Arial" panose="020B0604020202020204" pitchFamily="34" charset="0"/>
              </a:rPr>
              <a:t>across the U.S.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Responsible for </a:t>
            </a:r>
            <a:r>
              <a:rPr lang="en-US" b="1" dirty="0">
                <a:latin typeface="Arial" panose="020B0604020202020204" pitchFamily="34" charset="0"/>
                <a:cs typeface="Arial" panose="020B0604020202020204" pitchFamily="34" charset="0"/>
              </a:rPr>
              <a:t>ensuring that the access and functional needs and requirements of individuals with disabilities are being properly included and addressed </a:t>
            </a:r>
            <a:r>
              <a:rPr lang="en-US" dirty="0">
                <a:latin typeface="Arial" panose="020B0604020202020204" pitchFamily="34" charset="0"/>
                <a:cs typeface="Arial" panose="020B0604020202020204" pitchFamily="34" charset="0"/>
              </a:rPr>
              <a:t>in all aspects of emergency preparedness and disaster response, recovery, and mitigation.</a:t>
            </a:r>
          </a:p>
        </p:txBody>
      </p:sp>
      <p:sp>
        <p:nvSpPr>
          <p:cNvPr id="6" name="Slide Number Placeholder 5"/>
          <p:cNvSpPr>
            <a:spLocks noGrp="1"/>
          </p:cNvSpPr>
          <p:nvPr>
            <p:ph type="sldNum" sz="quarter" idx="12"/>
          </p:nvPr>
        </p:nvSpPr>
        <p:spPr/>
        <p:txBody>
          <a:bodyPr/>
          <a:lstStyle/>
          <a:p>
            <a:fld id="{D6E27486-41E3-4858-ACEA-33F05B7D6269}" type="slidenum">
              <a:rPr lang="en-US" smtClean="0"/>
              <a:t>17</a:t>
            </a:fld>
            <a:endParaRPr lang="en-US"/>
          </a:p>
        </p:txBody>
      </p:sp>
    </p:spTree>
    <p:extLst>
      <p:ext uri="{BB962C8B-B14F-4D97-AF65-F5344CB8AC3E}">
        <p14:creationId xmlns:p14="http://schemas.microsoft.com/office/powerpoint/2010/main" val="83160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FEMA 2018-2022 Strategic Plan</a:t>
            </a:r>
          </a:p>
        </p:txBody>
      </p:sp>
      <p:sp>
        <p:nvSpPr>
          <p:cNvPr id="5" name="Content Placeholder 4"/>
          <p:cNvSpPr>
            <a:spLocks noGrp="1"/>
          </p:cNvSpPr>
          <p:nvPr>
            <p:ph idx="1"/>
          </p:nvPr>
        </p:nvSpPr>
        <p:spPr>
          <a:xfrm>
            <a:off x="838200" y="1825625"/>
            <a:ext cx="8782050" cy="4351338"/>
          </a:xfrm>
        </p:spPr>
        <p:txBody>
          <a:bodyPr>
            <a:normAutofit/>
          </a:bodyPr>
          <a:lstStyle/>
          <a:p>
            <a:r>
              <a:rPr lang="en-US" b="1" dirty="0">
                <a:latin typeface="Arial" panose="020B0604020202020204" pitchFamily="34" charset="0"/>
                <a:cs typeface="Arial" panose="020B0604020202020204" pitchFamily="34" charset="0"/>
              </a:rPr>
              <a:t>STRATEGIC GOAL 1:</a:t>
            </a:r>
          </a:p>
          <a:p>
            <a:pPr indent="57150">
              <a:buNone/>
            </a:pPr>
            <a:r>
              <a:rPr lang="en-US" dirty="0">
                <a:latin typeface="Arial" panose="020B0604020202020204" pitchFamily="34" charset="0"/>
                <a:cs typeface="Arial" panose="020B0604020202020204" pitchFamily="34" charset="0"/>
              </a:rPr>
              <a:t>Building a Culture of Preparedness</a:t>
            </a:r>
          </a:p>
          <a:p>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STRATEGIC GOAL 2: </a:t>
            </a:r>
          </a:p>
          <a:p>
            <a:pPr marL="285750" indent="0">
              <a:buNone/>
            </a:pPr>
            <a:r>
              <a:rPr lang="en-US" dirty="0">
                <a:latin typeface="Arial" panose="020B0604020202020204" pitchFamily="34" charset="0"/>
                <a:cs typeface="Arial" panose="020B0604020202020204" pitchFamily="34" charset="0"/>
              </a:rPr>
              <a:t>Ready the Nation for Catastrophic Disasters</a:t>
            </a:r>
          </a:p>
          <a:p>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STRATEGIC GOAL 3:</a:t>
            </a:r>
          </a:p>
          <a:p>
            <a:pPr marL="285750" indent="0">
              <a:buNone/>
            </a:pPr>
            <a:r>
              <a:rPr lang="en-US" dirty="0">
                <a:latin typeface="Arial" panose="020B0604020202020204" pitchFamily="34" charset="0"/>
                <a:cs typeface="Arial" panose="020B0604020202020204" pitchFamily="34" charset="0"/>
              </a:rPr>
              <a:t>Reduce the Complexity of FEMA</a:t>
            </a:r>
          </a:p>
        </p:txBody>
      </p:sp>
      <p:sp>
        <p:nvSpPr>
          <p:cNvPr id="3" name="Slide Number Placeholder 2"/>
          <p:cNvSpPr>
            <a:spLocks noGrp="1"/>
          </p:cNvSpPr>
          <p:nvPr>
            <p:ph type="sldNum" sz="quarter" idx="12"/>
          </p:nvPr>
        </p:nvSpPr>
        <p:spPr/>
        <p:txBody>
          <a:bodyPr/>
          <a:lstStyle/>
          <a:p>
            <a:fld id="{D6E27486-41E3-4858-ACEA-33F05B7D6269}" type="slidenum">
              <a:rPr lang="en-US" smtClean="0"/>
              <a:t>18</a:t>
            </a:fld>
            <a:endParaRPr lang="en-US"/>
          </a:p>
        </p:txBody>
      </p:sp>
    </p:spTree>
    <p:extLst>
      <p:ext uri="{BB962C8B-B14F-4D97-AF65-F5344CB8AC3E}">
        <p14:creationId xmlns:p14="http://schemas.microsoft.com/office/powerpoint/2010/main" val="3706435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Underlying Questions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0042"/>
            <a:ext cx="10197662" cy="4960771"/>
          </a:xfrm>
        </p:spPr>
        <p:txBody>
          <a:bodyPr>
            <a:normAutofit/>
          </a:bodyPr>
          <a:lstStyle/>
          <a:p>
            <a:r>
              <a:rPr lang="en-US" dirty="0"/>
              <a:t>What are the roles and responsibilities of OEM </a:t>
            </a:r>
            <a:r>
              <a:rPr lang="en-US" b="1" dirty="0"/>
              <a:t>… with respect to ADA?</a:t>
            </a:r>
          </a:p>
          <a:p>
            <a:endParaRPr lang="en-US" b="1" dirty="0"/>
          </a:p>
          <a:p>
            <a:r>
              <a:rPr lang="en-US"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Why is it important to know if OEMs are ready or not?</a:t>
            </a:r>
          </a:p>
          <a:p>
            <a:endParaRPr lang="en-US"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What </a:t>
            </a:r>
            <a:r>
              <a:rPr lang="en-US" b="1" dirty="0">
                <a:latin typeface="Arial" panose="020B0604020202020204" pitchFamily="34" charset="0"/>
                <a:ea typeface="+mj-ea"/>
                <a:cs typeface="Arial" panose="020B0604020202020204" pitchFamily="34" charset="0"/>
              </a:rPr>
              <a:t>types of information </a:t>
            </a:r>
            <a:r>
              <a:rPr lang="en-US" dirty="0">
                <a:latin typeface="Arial" panose="020B0604020202020204" pitchFamily="34" charset="0"/>
                <a:ea typeface="+mj-ea"/>
                <a:cs typeface="Arial" panose="020B0604020202020204" pitchFamily="34" charset="0"/>
              </a:rPr>
              <a:t>can help us answer this question?</a:t>
            </a:r>
          </a:p>
          <a:p>
            <a:endParaRPr lang="en-US" sz="1500"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How can information on OEM readiness be </a:t>
            </a:r>
            <a:r>
              <a:rPr lang="en-US" b="1" dirty="0">
                <a:latin typeface="Arial" panose="020B0604020202020204" pitchFamily="34" charset="0"/>
                <a:ea typeface="+mj-ea"/>
                <a:cs typeface="Arial" panose="020B0604020202020204" pitchFamily="34" charset="0"/>
              </a:rPr>
              <a:t>helpful</a:t>
            </a:r>
            <a:r>
              <a:rPr lang="en-US" dirty="0">
                <a:latin typeface="Arial" panose="020B0604020202020204" pitchFamily="34" charset="0"/>
                <a:ea typeface="+mj-ea"/>
                <a:cs typeface="Arial" panose="020B0604020202020204" pitchFamily="34" charset="0"/>
              </a:rPr>
              <a:t>?  </a:t>
            </a:r>
          </a:p>
        </p:txBody>
      </p:sp>
      <p:sp>
        <p:nvSpPr>
          <p:cNvPr id="5" name="Slide Number Placeholder 4"/>
          <p:cNvSpPr>
            <a:spLocks noGrp="1"/>
          </p:cNvSpPr>
          <p:nvPr>
            <p:ph type="sldNum" sz="quarter" idx="12"/>
          </p:nvPr>
        </p:nvSpPr>
        <p:spPr/>
        <p:txBody>
          <a:bodyPr/>
          <a:lstStyle/>
          <a:p>
            <a:fld id="{D6E27486-41E3-4858-ACEA-33F05B7D6269}" type="slidenum">
              <a:rPr lang="en-US" smtClean="0"/>
              <a:t>19</a:t>
            </a:fld>
            <a:endParaRPr lang="en-US"/>
          </a:p>
        </p:txBody>
      </p:sp>
    </p:spTree>
    <p:extLst>
      <p:ext uri="{BB962C8B-B14F-4D97-AF65-F5344CB8AC3E}">
        <p14:creationId xmlns:p14="http://schemas.microsoft.com/office/powerpoint/2010/main" val="41989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Acknowledgements </a:t>
            </a:r>
          </a:p>
        </p:txBody>
      </p:sp>
      <p:sp>
        <p:nvSpPr>
          <p:cNvPr id="3" name="Content Placeholder 2"/>
          <p:cNvSpPr>
            <a:spLocks noGrp="1"/>
          </p:cNvSpPr>
          <p:nvPr>
            <p:ph idx="1"/>
          </p:nvPr>
        </p:nvSpPr>
        <p:spPr>
          <a:xfrm>
            <a:off x="2667985" y="1690688"/>
            <a:ext cx="6856030" cy="4643930"/>
          </a:xfrm>
        </p:spPr>
        <p:txBody>
          <a:bodyPr>
            <a:normAutofit/>
          </a:bodyPr>
          <a:lstStyle/>
          <a:p>
            <a:pPr marL="0" indent="0" algn="ctr">
              <a:buNone/>
            </a:pPr>
            <a:r>
              <a:rPr lang="en-US" b="1" dirty="0">
                <a:latin typeface="Arial" panose="020B0604020202020204" pitchFamily="34" charset="0"/>
                <a:cs typeface="Arial" panose="020B0604020202020204" pitchFamily="34" charset="0"/>
              </a:rPr>
              <a:t>Lewis Kraus</a:t>
            </a:r>
            <a:r>
              <a:rPr lang="en-US" dirty="0">
                <a:latin typeface="Arial" panose="020B0604020202020204" pitchFamily="34" charset="0"/>
                <a:cs typeface="Arial" panose="020B0604020202020204" pitchFamily="34" charset="0"/>
              </a:rPr>
              <a:t>, Co-Director Pacific ADA and Co-Investigator on study  </a:t>
            </a: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Michelle Muska</a:t>
            </a:r>
            <a:r>
              <a:rPr lang="en-US" dirty="0">
                <a:latin typeface="Arial" panose="020B0604020202020204" pitchFamily="34" charset="0"/>
                <a:cs typeface="Arial" panose="020B0604020202020204" pitchFamily="34" charset="0"/>
              </a:rPr>
              <a:t>, Research Assistant </a:t>
            </a:r>
          </a:p>
          <a:p>
            <a:pPr marL="0" indent="0" algn="ctr">
              <a:buNone/>
            </a:pPr>
            <a:r>
              <a:rPr lang="en-US" b="1" dirty="0">
                <a:latin typeface="Arial" panose="020B0604020202020204" pitchFamily="34" charset="0"/>
                <a:cs typeface="Arial" panose="020B0604020202020204" pitchFamily="34" charset="0"/>
              </a:rPr>
              <a:t>Qi Zhi</a:t>
            </a:r>
            <a:r>
              <a:rPr lang="en-US" dirty="0">
                <a:latin typeface="Arial" panose="020B0604020202020204" pitchFamily="34" charset="0"/>
                <a:cs typeface="Arial" panose="020B0604020202020204" pitchFamily="34" charset="0"/>
              </a:rPr>
              <a:t>, Project Statistician </a:t>
            </a:r>
          </a:p>
        </p:txBody>
      </p:sp>
      <p:sp>
        <p:nvSpPr>
          <p:cNvPr id="5" name="Slide Number Placeholder 4"/>
          <p:cNvSpPr>
            <a:spLocks noGrp="1"/>
          </p:cNvSpPr>
          <p:nvPr>
            <p:ph type="sldNum" sz="quarter" idx="12"/>
          </p:nvPr>
        </p:nvSpPr>
        <p:spPr/>
        <p:txBody>
          <a:bodyPr/>
          <a:lstStyle/>
          <a:p>
            <a:fld id="{D6E27486-41E3-4858-ACEA-33F05B7D6269}" type="slidenum">
              <a:rPr lang="en-US" smtClean="0"/>
              <a:t>2</a:t>
            </a:fld>
            <a:endParaRPr lang="en-US"/>
          </a:p>
        </p:txBody>
      </p:sp>
      <p:pic>
        <p:nvPicPr>
          <p:cNvPr id="4" name="Picture 3"/>
          <p:cNvPicPr>
            <a:picLocks noChangeAspect="1"/>
          </p:cNvPicPr>
          <p:nvPr/>
        </p:nvPicPr>
        <p:blipFill>
          <a:blip r:embed="rId3"/>
          <a:stretch>
            <a:fillRect/>
          </a:stretch>
        </p:blipFill>
        <p:spPr>
          <a:xfrm>
            <a:off x="4610099" y="4822825"/>
            <a:ext cx="2971800" cy="1533525"/>
          </a:xfrm>
          <a:prstGeom prst="rect">
            <a:avLst/>
          </a:prstGeom>
        </p:spPr>
      </p:pic>
      <p:pic>
        <p:nvPicPr>
          <p:cNvPr id="1028" name="Picture 4" descr="Pacific ADA Center"/>
          <p:cNvPicPr>
            <a:picLocks noChangeAspect="1" noChangeArrowheads="1"/>
          </p:cNvPicPr>
          <p:nvPr/>
        </p:nvPicPr>
        <p:blipFill rotWithShape="1">
          <a:blip r:embed="rId4">
            <a:extLst>
              <a:ext uri="{28A0092B-C50C-407E-A947-70E740481C1C}">
                <a14:useLocalDpi xmlns:a14="http://schemas.microsoft.com/office/drawing/2010/main" val="0"/>
              </a:ext>
            </a:extLst>
          </a:blip>
          <a:srcRect t="25215" b="39393"/>
          <a:stretch/>
        </p:blipFill>
        <p:spPr bwMode="auto">
          <a:xfrm>
            <a:off x="4755443" y="2600160"/>
            <a:ext cx="2681113" cy="94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25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Morbidity, Mortality, and Cost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Content Placeholder 4" descr="Phases of Disaster Management&#10;&#10;Image of the four phases of disaster management."/>
          <p:cNvPicPr>
            <a:picLocks noGrp="1" noChangeAspect="1"/>
          </p:cNvPicPr>
          <p:nvPr>
            <p:ph idx="1"/>
          </p:nvPr>
        </p:nvPicPr>
        <p:blipFill>
          <a:blip r:embed="rId3"/>
          <a:stretch>
            <a:fillRect/>
          </a:stretch>
        </p:blipFill>
        <p:spPr>
          <a:xfrm>
            <a:off x="2819400" y="1524000"/>
            <a:ext cx="6629400" cy="4724400"/>
          </a:xfrm>
          <a:prstGeom prst="rect">
            <a:avLst/>
          </a:prstGeom>
          <a:effectLst>
            <a:softEdge rad="63500"/>
          </a:effectLst>
        </p:spPr>
      </p:pic>
      <p:sp>
        <p:nvSpPr>
          <p:cNvPr id="6" name="Slide Number Placeholder 5"/>
          <p:cNvSpPr>
            <a:spLocks noGrp="1"/>
          </p:cNvSpPr>
          <p:nvPr>
            <p:ph type="sldNum" sz="quarter" idx="12"/>
          </p:nvPr>
        </p:nvSpPr>
        <p:spPr/>
        <p:txBody>
          <a:bodyPr/>
          <a:lstStyle/>
          <a:p>
            <a:fld id="{D6E27486-41E3-4858-ACEA-33F05B7D6269}" type="slidenum">
              <a:rPr lang="en-US" smtClean="0"/>
              <a:t>20</a:t>
            </a:fld>
            <a:endParaRPr lang="en-US"/>
          </a:p>
        </p:txBody>
      </p:sp>
    </p:spTree>
    <p:extLst>
      <p:ext uri="{BB962C8B-B14F-4D97-AF65-F5344CB8AC3E}">
        <p14:creationId xmlns:p14="http://schemas.microsoft.com/office/powerpoint/2010/main" val="193770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535112"/>
          </a:xfrm>
        </p:spPr>
        <p:txBody>
          <a:bodyPr>
            <a:noAutofit/>
          </a:bodyPr>
          <a:lstStyle/>
          <a:p>
            <a:pPr algn="ctr"/>
            <a:r>
              <a:rPr lang="en-US" b="1" dirty="0">
                <a:latin typeface="Arial" panose="020B0604020202020204" pitchFamily="34" charset="0"/>
                <a:cs typeface="Arial" panose="020B0604020202020204" pitchFamily="34" charset="0"/>
              </a:rPr>
              <a:t>Population of People Living with a Disability is large… and growing </a:t>
            </a:r>
          </a:p>
        </p:txBody>
      </p:sp>
      <p:pic>
        <p:nvPicPr>
          <p:cNvPr id="5" name="Content Placeholder 4" descr="Bar chart of years 2008 to 2016 showing percentages of people in the US with Disabilities.  Values are 12.1%, 12.0%, 11.9%, 12.1%, 12.2%, 12.6%, 12.6%, and 12.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0238"/>
            <a:ext cx="11306908" cy="4821237"/>
          </a:xfrm>
          <a:effectLst>
            <a:softEdge rad="63500"/>
          </a:effectLst>
        </p:spPr>
      </p:pic>
      <p:sp>
        <p:nvSpPr>
          <p:cNvPr id="4" name="Slide Number Placeholder 3"/>
          <p:cNvSpPr>
            <a:spLocks noGrp="1"/>
          </p:cNvSpPr>
          <p:nvPr>
            <p:ph type="sldNum" sz="quarter" idx="12"/>
          </p:nvPr>
        </p:nvSpPr>
        <p:spPr>
          <a:xfrm>
            <a:off x="9289686" y="6139295"/>
            <a:ext cx="2743200" cy="365125"/>
          </a:xfrm>
        </p:spPr>
        <p:txBody>
          <a:bodyPr/>
          <a:lstStyle/>
          <a:p>
            <a:fld id="{D6E27486-41E3-4858-ACEA-33F05B7D6269}" type="slidenum">
              <a:rPr lang="en-US" smtClean="0"/>
              <a:t>21</a:t>
            </a:fld>
            <a:endParaRPr lang="en-US" dirty="0"/>
          </a:p>
        </p:txBody>
      </p:sp>
      <p:sp>
        <p:nvSpPr>
          <p:cNvPr id="3" name="Rectangle 2"/>
          <p:cNvSpPr/>
          <p:nvPr/>
        </p:nvSpPr>
        <p:spPr>
          <a:xfrm>
            <a:off x="2675467" y="2455333"/>
            <a:ext cx="660400" cy="423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18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napshot of disability in the US" title="Percentages of disability types in the US"/>
          <p:cNvPicPr>
            <a:picLocks noGrp="1" noChangeAspect="1"/>
          </p:cNvPicPr>
          <p:nvPr>
            <p:ph idx="4294967295"/>
          </p:nvPr>
        </p:nvPicPr>
        <p:blipFill>
          <a:blip r:embed="rId3"/>
          <a:stretch>
            <a:fillRect/>
          </a:stretch>
        </p:blipFill>
        <p:spPr>
          <a:xfrm>
            <a:off x="1477108" y="140677"/>
            <a:ext cx="8897815" cy="6541476"/>
          </a:xfrm>
          <a:effectLst>
            <a:softEdge rad="63500"/>
          </a:effectLst>
        </p:spPr>
      </p:pic>
      <p:sp>
        <p:nvSpPr>
          <p:cNvPr id="3" name="Slide Number Placeholder 2"/>
          <p:cNvSpPr>
            <a:spLocks noGrp="1"/>
          </p:cNvSpPr>
          <p:nvPr>
            <p:ph type="sldNum" sz="quarter" idx="12"/>
          </p:nvPr>
        </p:nvSpPr>
        <p:spPr/>
        <p:txBody>
          <a:bodyPr/>
          <a:lstStyle/>
          <a:p>
            <a:fld id="{D6E27486-41E3-4858-ACEA-33F05B7D6269}" type="slidenum">
              <a:rPr lang="en-US" smtClean="0"/>
              <a:t>22</a:t>
            </a:fld>
            <a:endParaRPr lang="en-US"/>
          </a:p>
        </p:txBody>
      </p:sp>
    </p:spTree>
    <p:extLst>
      <p:ext uri="{BB962C8B-B14F-4D97-AF65-F5344CB8AC3E}">
        <p14:creationId xmlns:p14="http://schemas.microsoft.com/office/powerpoint/2010/main" val="320508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 chart of age distribution of disability in the US population in 2016.  Disability percentages rise from 0.7% in Under 5 years bar to 5.6% in Ages 5-17 bar to 10.6% in Ages 18-64 bar to 35.2% in Ages 65 and over bar. "/>
          <p:cNvPicPr>
            <a:picLocks noChangeAspect="1"/>
          </p:cNvPicPr>
          <p:nvPr/>
        </p:nvPicPr>
        <p:blipFill rotWithShape="1">
          <a:blip r:embed="rId3"/>
          <a:srcRect l="7118" b="8651"/>
          <a:stretch/>
        </p:blipFill>
        <p:spPr>
          <a:xfrm>
            <a:off x="2129589" y="1345497"/>
            <a:ext cx="7823683" cy="4852104"/>
          </a:xfrm>
          <a:prstGeom prst="rect">
            <a:avLst/>
          </a:prstGeom>
          <a:effectLst>
            <a:softEdge rad="63500"/>
          </a:effectLst>
        </p:spPr>
      </p:pic>
      <p:sp>
        <p:nvSpPr>
          <p:cNvPr id="3" name="Title 2"/>
          <p:cNvSpPr>
            <a:spLocks noGrp="1"/>
          </p:cNvSpPr>
          <p:nvPr>
            <p:ph type="title" idx="4294967295"/>
          </p:nvPr>
        </p:nvSpPr>
        <p:spPr>
          <a:xfrm>
            <a:off x="0" y="365125"/>
            <a:ext cx="10515600" cy="981075"/>
          </a:xfrm>
        </p:spPr>
        <p:txBody>
          <a:bodyPr>
            <a:normAutofit/>
          </a:bodyPr>
          <a:lstStyle/>
          <a:p>
            <a:pPr algn="ctr"/>
            <a:r>
              <a:rPr lang="en-US" b="1" dirty="0"/>
              <a:t>               Increasingly…. The US Population is Aging</a:t>
            </a:r>
          </a:p>
        </p:txBody>
      </p:sp>
      <p:sp>
        <p:nvSpPr>
          <p:cNvPr id="4" name="Slide Number Placeholder 2"/>
          <p:cNvSpPr>
            <a:spLocks noGrp="1"/>
          </p:cNvSpPr>
          <p:nvPr>
            <p:ph type="sldNum" sz="quarter" idx="12"/>
          </p:nvPr>
        </p:nvSpPr>
        <p:spPr>
          <a:xfrm>
            <a:off x="8610600" y="6356350"/>
            <a:ext cx="2743200" cy="365125"/>
          </a:xfrm>
        </p:spPr>
        <p:txBody>
          <a:bodyPr/>
          <a:lstStyle/>
          <a:p>
            <a:r>
              <a:rPr lang="en-US" dirty="0"/>
              <a:t>25</a:t>
            </a:r>
          </a:p>
        </p:txBody>
      </p:sp>
    </p:spTree>
    <p:extLst>
      <p:ext uri="{BB962C8B-B14F-4D97-AF65-F5344CB8AC3E}">
        <p14:creationId xmlns:p14="http://schemas.microsoft.com/office/powerpoint/2010/main" val="35370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143000"/>
          </a:xfrm>
        </p:spPr>
        <p:txBody>
          <a:bodyPr>
            <a:noAutofit/>
          </a:bodyPr>
          <a:lstStyle/>
          <a:p>
            <a:pPr algn="ctr"/>
            <a:r>
              <a:rPr lang="en-US" b="1" dirty="0">
                <a:latin typeface="Arial" panose="020B0604020202020204" pitchFamily="34" charset="0"/>
                <a:cs typeface="Arial" panose="020B0604020202020204" pitchFamily="34" charset="0"/>
              </a:rPr>
              <a:t>Major and Converging Trends are Increasing Risk of Disasters  </a:t>
            </a:r>
          </a:p>
        </p:txBody>
      </p:sp>
      <p:sp>
        <p:nvSpPr>
          <p:cNvPr id="3" name="Content Placeholder 2"/>
          <p:cNvSpPr>
            <a:spLocks noGrp="1"/>
          </p:cNvSpPr>
          <p:nvPr>
            <p:ph idx="1"/>
          </p:nvPr>
        </p:nvSpPr>
        <p:spPr>
          <a:xfrm>
            <a:off x="1028700" y="2171700"/>
            <a:ext cx="10134600" cy="4184650"/>
          </a:xfrm>
        </p:spPr>
        <p:txBody>
          <a:bodyPr>
            <a:normAutofit/>
          </a:bodyPr>
          <a:lstStyle/>
          <a:p>
            <a:r>
              <a:rPr lang="en-US" dirty="0">
                <a:latin typeface="Arial" panose="020B0604020202020204" pitchFamily="34" charset="0"/>
                <a:cs typeface="Arial" panose="020B0604020202020204" pitchFamily="34" charset="0"/>
              </a:rPr>
              <a:t>Global climate change</a:t>
            </a:r>
          </a:p>
          <a:p>
            <a:r>
              <a:rPr lang="en-US" dirty="0">
                <a:latin typeface="Arial" panose="020B0604020202020204" pitchFamily="34" charset="0"/>
                <a:cs typeface="Arial" panose="020B0604020202020204" pitchFamily="34" charset="0"/>
              </a:rPr>
              <a:t>Growing urbanization</a:t>
            </a:r>
          </a:p>
          <a:p>
            <a:r>
              <a:rPr lang="en-US" dirty="0">
                <a:latin typeface="Arial" panose="020B0604020202020204" pitchFamily="34" charset="0"/>
                <a:cs typeface="Arial" panose="020B0604020202020204" pitchFamily="34" charset="0"/>
              </a:rPr>
              <a:t>Increased population density in coastal regions</a:t>
            </a:r>
          </a:p>
          <a:p>
            <a:r>
              <a:rPr lang="en-US" dirty="0">
                <a:latin typeface="Arial" panose="020B0604020202020204" pitchFamily="34" charset="0"/>
                <a:cs typeface="Arial" panose="020B0604020202020204" pitchFamily="34" charset="0"/>
              </a:rPr>
              <a:t>Readily spread novel pathogens</a:t>
            </a:r>
          </a:p>
          <a:p>
            <a:r>
              <a:rPr lang="en-US" dirty="0">
                <a:latin typeface="Arial" panose="020B0604020202020204" pitchFamily="34" charset="0"/>
                <a:cs typeface="Arial" panose="020B0604020202020204" pitchFamily="34" charset="0"/>
              </a:rPr>
              <a:t>Increasing interconnectedness of complex critical infrastructure </a:t>
            </a:r>
          </a:p>
        </p:txBody>
      </p:sp>
      <p:sp>
        <p:nvSpPr>
          <p:cNvPr id="6" name="Slide Number Placeholder 5"/>
          <p:cNvSpPr>
            <a:spLocks noGrp="1"/>
          </p:cNvSpPr>
          <p:nvPr>
            <p:ph type="sldNum" sz="quarter" idx="12"/>
          </p:nvPr>
        </p:nvSpPr>
        <p:spPr/>
        <p:txBody>
          <a:bodyPr/>
          <a:lstStyle/>
          <a:p>
            <a:fld id="{D6E27486-41E3-4858-ACEA-33F05B7D6269}" type="slidenum">
              <a:rPr lang="en-US" smtClean="0"/>
              <a:t>24</a:t>
            </a:fld>
            <a:endParaRPr lang="en-US"/>
          </a:p>
        </p:txBody>
      </p:sp>
    </p:spTree>
    <p:extLst>
      <p:ext uri="{BB962C8B-B14F-4D97-AF65-F5344CB8AC3E}">
        <p14:creationId xmlns:p14="http://schemas.microsoft.com/office/powerpoint/2010/main" val="41250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lex stacked bar chart of number and type of disasters reported globally by type by year.  Starts in 1970 and increases overall through years 2002 to 2006, then shows slight decreases to 20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58" y="68263"/>
            <a:ext cx="10620285" cy="6721475"/>
          </a:xfrm>
          <a:prstGeom prst="rect">
            <a:avLst/>
          </a:prstGeom>
          <a:effectLst>
            <a:softEdge rad="63500"/>
          </a:effectLst>
        </p:spPr>
      </p:pic>
      <p:sp>
        <p:nvSpPr>
          <p:cNvPr id="3" name="Slide Number Placeholder 2"/>
          <p:cNvSpPr>
            <a:spLocks noGrp="1"/>
          </p:cNvSpPr>
          <p:nvPr>
            <p:ph type="sldNum" sz="quarter" idx="12"/>
          </p:nvPr>
        </p:nvSpPr>
        <p:spPr/>
        <p:txBody>
          <a:bodyPr/>
          <a:lstStyle/>
          <a:p>
            <a:fld id="{D6E27486-41E3-4858-ACEA-33F05B7D6269}" type="slidenum">
              <a:rPr lang="en-US" smtClean="0"/>
              <a:t>25</a:t>
            </a:fld>
            <a:endParaRPr lang="en-US"/>
          </a:p>
        </p:txBody>
      </p:sp>
    </p:spTree>
    <p:extLst>
      <p:ext uri="{BB962C8B-B14F-4D97-AF65-F5344CB8AC3E}">
        <p14:creationId xmlns:p14="http://schemas.microsoft.com/office/powerpoint/2010/main" val="147481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766800" y="6469199"/>
            <a:ext cx="208800" cy="38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03200"/>
            <a:ext cx="10832400" cy="59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ctr">
              <a:lnSpc>
                <a:spcPct val="100000"/>
              </a:lnSpc>
            </a:pPr>
            <a:r>
              <a:rPr sz="3200" b="1" dirty="0">
                <a:solidFill>
                  <a:schemeClr val="tx1"/>
                </a:solidFill>
                <a:latin typeface="Arial" pitchFamily="34" charset="0"/>
              </a:rPr>
              <a:t>Countries with the </a:t>
            </a:r>
            <a:r>
              <a:rPr lang="en-US" sz="3200" b="1" dirty="0">
                <a:solidFill>
                  <a:schemeClr val="tx1"/>
                </a:solidFill>
                <a:latin typeface="Arial" pitchFamily="34" charset="0"/>
              </a:rPr>
              <a:t>M</a:t>
            </a:r>
            <a:r>
              <a:rPr sz="3200" b="1" dirty="0">
                <a:solidFill>
                  <a:schemeClr val="tx1"/>
                </a:solidFill>
                <a:latin typeface="Arial" pitchFamily="34" charset="0"/>
              </a:rPr>
              <a:t>ost </a:t>
            </a:r>
            <a:r>
              <a:rPr lang="en-US" sz="3200" b="1" dirty="0">
                <a:solidFill>
                  <a:schemeClr val="tx1"/>
                </a:solidFill>
                <a:latin typeface="Arial" pitchFamily="34" charset="0"/>
              </a:rPr>
              <a:t>N</a:t>
            </a:r>
            <a:r>
              <a:rPr sz="3200" b="1" dirty="0">
                <a:solidFill>
                  <a:schemeClr val="tx1"/>
                </a:solidFill>
                <a:latin typeface="Arial" pitchFamily="34" charset="0"/>
              </a:rPr>
              <a:t>atural </a:t>
            </a:r>
            <a:r>
              <a:rPr lang="en-US" sz="3200" b="1" dirty="0">
                <a:solidFill>
                  <a:schemeClr val="tx1"/>
                </a:solidFill>
                <a:latin typeface="Arial" pitchFamily="34" charset="0"/>
              </a:rPr>
              <a:t>D</a:t>
            </a:r>
            <a:r>
              <a:rPr sz="3200" b="1" dirty="0">
                <a:solidFill>
                  <a:schemeClr val="tx1"/>
                </a:solidFill>
                <a:latin typeface="Arial" pitchFamily="34" charset="0"/>
              </a:rPr>
              <a:t>isasters in 2017</a:t>
            </a:r>
          </a:p>
        </p:txBody>
      </p:sp>
      <p:sp>
        <p:nvSpPr>
          <p:cNvPr id="3" name="New shape"/>
          <p:cNvSpPr/>
          <p:nvPr/>
        </p:nvSpPr>
        <p:spPr>
          <a:xfrm>
            <a:off x="676800" y="979200"/>
            <a:ext cx="10832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lnSpc>
                <a:spcPct val="100000"/>
              </a:lnSpc>
            </a:pPr>
            <a:r>
              <a:rPr lang="en-US" sz="2400" dirty="0">
                <a:solidFill>
                  <a:schemeClr val="tx1"/>
                </a:solidFill>
                <a:latin typeface="Arial" pitchFamily="34" charset="0"/>
              </a:rPr>
              <a:t>                               # of </a:t>
            </a:r>
            <a:r>
              <a:rPr sz="2400" dirty="0">
                <a:solidFill>
                  <a:schemeClr val="tx1"/>
                </a:solidFill>
                <a:latin typeface="Arial" pitchFamily="34" charset="0"/>
              </a:rPr>
              <a:t>natural disasters in 2017, by country</a:t>
            </a:r>
          </a:p>
        </p:txBody>
      </p:sp>
      <p:sp>
        <p:nvSpPr>
          <p:cNvPr id="4" name="New shape"/>
          <p:cNvSpPr/>
          <p:nvPr/>
        </p:nvSpPr>
        <p:spPr>
          <a:xfrm>
            <a:off x="1044000" y="5986800"/>
            <a:ext cx="8280000" cy="6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rmAutofit/>
          </a:bodyPr>
          <a:lstStyle/>
          <a:p>
            <a:pPr algn="l">
              <a:lnSpc>
                <a:spcPct val="100000"/>
              </a:lnSpc>
            </a:pPr>
            <a:r>
              <a:rPr sz="800" b="1">
                <a:solidFill>
                  <a:srgbClr val="555555"/>
                </a:solidFill>
                <a:latin typeface="Arial" pitchFamily="34" charset="0"/>
              </a:rPr>
              <a:t>Note: </a:t>
            </a:r>
            <a:r>
              <a:rPr sz="800">
                <a:solidFill>
                  <a:srgbClr val="555555"/>
                </a:solidFill>
                <a:latin typeface="Arial" pitchFamily="34" charset="0"/>
              </a:rPr>
              <a:t> Worldwide</a:t>
            </a:r>
          </a:p>
          <a:p>
            <a:pPr algn="l"/>
            <a:r>
              <a:rPr sz="800">
                <a:solidFill>
                  <a:srgbClr val="555555"/>
                </a:solidFill>
                <a:latin typeface="Arial" pitchFamily="34" charset="0"/>
              </a:rPr>
              <a:t>Further information regarding this statistic can be found on </a:t>
            </a:r>
            <a:r>
              <a:rPr sz="800">
                <a:solidFill>
                  <a:srgbClr val="555555"/>
                </a:solidFill>
                <a:latin typeface="Arial" pitchFamily="34" charset="0"/>
                <a:hlinkClick r:id="rId4" action="ppaction://hlinksldjump"/>
              </a:rPr>
              <a:t>page 8</a:t>
            </a:r>
            <a:r>
              <a:rPr sz="800">
                <a:solidFill>
                  <a:srgbClr val="555555"/>
                </a:solidFill>
                <a:latin typeface="Arial" pitchFamily="34" charset="0"/>
              </a:rPr>
              <a:t>.</a:t>
            </a:r>
          </a:p>
          <a:p>
            <a:pPr algn="l"/>
            <a:r>
              <a:rPr sz="800" b="1">
                <a:solidFill>
                  <a:srgbClr val="555555"/>
                </a:solidFill>
                <a:latin typeface="Arial" pitchFamily="34" charset="0"/>
              </a:rPr>
              <a:t>Source(s): </a:t>
            </a:r>
            <a:r>
              <a:rPr sz="800">
                <a:solidFill>
                  <a:srgbClr val="555555"/>
                </a:solidFill>
                <a:latin typeface="Arial" pitchFamily="34" charset="0"/>
              </a:rPr>
              <a:t>CRED; </a:t>
            </a:r>
            <a:r>
              <a:rPr sz="800">
                <a:solidFill>
                  <a:srgbClr val="555555"/>
                </a:solidFill>
                <a:latin typeface="Arial" pitchFamily="34" charset="0"/>
                <a:hlinkClick r:id="rId5"/>
              </a:rPr>
              <a:t>ID 269652</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ctr"/>
            <a:r>
              <a:rPr sz="1000">
                <a:solidFill>
                  <a:srgbClr val="FFFFFF"/>
                </a:solidFill>
                <a:latin typeface="Arial" pitchFamily="34" charset="0"/>
              </a:rPr>
              <a:t>2</a:t>
            </a:r>
          </a:p>
        </p:txBody>
      </p:sp>
      <p:sp>
        <p:nvSpPr>
          <p:cNvPr id="9" name="Slide Number Placeholder 8"/>
          <p:cNvSpPr>
            <a:spLocks noGrp="1"/>
          </p:cNvSpPr>
          <p:nvPr>
            <p:ph type="sldNum" sz="quarter" idx="12"/>
          </p:nvPr>
        </p:nvSpPr>
        <p:spPr/>
        <p:txBody>
          <a:bodyPr/>
          <a:lstStyle/>
          <a:p>
            <a:fld id="{D6E27486-41E3-4858-ACEA-33F05B7D6269}" type="slidenum">
              <a:rPr lang="en-US" smtClean="0"/>
              <a:t>26</a:t>
            </a:fld>
            <a:endParaRPr lang="en-US"/>
          </a:p>
        </p:txBody>
      </p:sp>
      <p:graphicFrame>
        <p:nvGraphicFramePr>
          <p:cNvPr id="5" name="ChartObject" descr="Bar chart of different countries and numbers of disasters in 2017. Highest is China, lowest in Thailand. "/>
          <p:cNvGraphicFramePr/>
          <p:nvPr>
            <p:extLst>
              <p:ext uri="{D42A27DB-BD31-4B8C-83A1-F6EECF244321}">
                <p14:modId xmlns:p14="http://schemas.microsoft.com/office/powerpoint/2010/main" val="1522778562"/>
              </p:ext>
            </p:extLst>
          </p:nvPr>
        </p:nvGraphicFramePr>
        <p:xfrm>
          <a:off x="676800" y="1440000"/>
          <a:ext cx="10656000" cy="4572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1499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2018 US Disasters by FEMA Region" title="Image of 2018 US Disasters"/>
          <p:cNvPicPr>
            <a:picLocks noChangeAspect="1"/>
          </p:cNvPicPr>
          <p:nvPr/>
        </p:nvPicPr>
        <p:blipFill>
          <a:blip r:embed="rId3"/>
          <a:stretch>
            <a:fillRect/>
          </a:stretch>
        </p:blipFill>
        <p:spPr>
          <a:xfrm>
            <a:off x="90008" y="85725"/>
            <a:ext cx="12011985" cy="6686550"/>
          </a:xfrm>
          <a:prstGeom prst="rect">
            <a:avLst/>
          </a:prstGeom>
          <a:solidFill>
            <a:schemeClr val="accent1">
              <a:lumMod val="20000"/>
              <a:lumOff val="80000"/>
            </a:schemeClr>
          </a:solidFill>
        </p:spPr>
      </p:pic>
      <p:sp>
        <p:nvSpPr>
          <p:cNvPr id="5" name="Slide Number Placeholder 4"/>
          <p:cNvSpPr>
            <a:spLocks noGrp="1"/>
          </p:cNvSpPr>
          <p:nvPr>
            <p:ph type="sldNum" sz="quarter" idx="12"/>
          </p:nvPr>
        </p:nvSpPr>
        <p:spPr/>
        <p:txBody>
          <a:bodyPr/>
          <a:lstStyle/>
          <a:p>
            <a:fld id="{D6E27486-41E3-4858-ACEA-33F05B7D6269}" type="slidenum">
              <a:rPr lang="en-US" smtClean="0"/>
              <a:t>27</a:t>
            </a:fld>
            <a:endParaRPr lang="en-US"/>
          </a:p>
        </p:txBody>
      </p:sp>
      <p:sp>
        <p:nvSpPr>
          <p:cNvPr id="4" name="TextBox 3"/>
          <p:cNvSpPr txBox="1"/>
          <p:nvPr/>
        </p:nvSpPr>
        <p:spPr>
          <a:xfrm>
            <a:off x="6172200" y="85725"/>
            <a:ext cx="2038350" cy="646331"/>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latin typeface="Arial" panose="020B0604020202020204" pitchFamily="34" charset="0"/>
                <a:cs typeface="Arial" panose="020B0604020202020204" pitchFamily="34" charset="0"/>
              </a:rPr>
              <a:t>2018</a:t>
            </a:r>
          </a:p>
          <a:p>
            <a:pPr algn="ctr"/>
            <a:r>
              <a:rPr lang="en-US" b="1" dirty="0">
                <a:latin typeface="Arial" panose="020B0604020202020204" pitchFamily="34" charset="0"/>
                <a:cs typeface="Arial" panose="020B0604020202020204" pitchFamily="34" charset="0"/>
              </a:rPr>
              <a:t>US Disaster</a:t>
            </a:r>
          </a:p>
        </p:txBody>
      </p:sp>
    </p:spTree>
    <p:extLst>
      <p:ext uri="{BB962C8B-B14F-4D97-AF65-F5344CB8AC3E}">
        <p14:creationId xmlns:p14="http://schemas.microsoft.com/office/powerpoint/2010/main" val="65839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3092"/>
            <a:ext cx="8229600" cy="1002323"/>
          </a:xfrm>
        </p:spPr>
        <p:txBody>
          <a:bodyPr>
            <a:normAutofit/>
          </a:bodyPr>
          <a:lstStyle/>
          <a:p>
            <a:pPr algn="ctr"/>
            <a:r>
              <a:rPr lang="en-US" b="1" dirty="0">
                <a:latin typeface="Arial" panose="020B0604020202020204" pitchFamily="34" charset="0"/>
                <a:cs typeface="Arial" panose="020B0604020202020204" pitchFamily="34" charset="0"/>
              </a:rPr>
              <a:t>Infectious Disease Outbreaks</a:t>
            </a:r>
            <a:endParaRPr lang="en-US" sz="2800" dirty="0"/>
          </a:p>
        </p:txBody>
      </p:sp>
      <p:pic>
        <p:nvPicPr>
          <p:cNvPr id="5" name="Content Placeholder 4" descr="Image of world map and colored dots over areas with infectious disease outbreak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692" y="967154"/>
            <a:ext cx="11535508" cy="5754321"/>
          </a:xfrm>
        </p:spPr>
      </p:pic>
      <p:sp>
        <p:nvSpPr>
          <p:cNvPr id="6" name="Slide Number Placeholder 5"/>
          <p:cNvSpPr>
            <a:spLocks noGrp="1"/>
          </p:cNvSpPr>
          <p:nvPr>
            <p:ph type="sldNum" sz="quarter" idx="12"/>
          </p:nvPr>
        </p:nvSpPr>
        <p:spPr/>
        <p:txBody>
          <a:bodyPr/>
          <a:lstStyle/>
          <a:p>
            <a:fld id="{D6E27486-41E3-4858-ACEA-33F05B7D6269}" type="slidenum">
              <a:rPr lang="en-US" smtClean="0"/>
              <a:t>28</a:t>
            </a:fld>
            <a:endParaRPr lang="en-US"/>
          </a:p>
        </p:txBody>
      </p:sp>
    </p:spTree>
    <p:extLst>
      <p:ext uri="{BB962C8B-B14F-4D97-AF65-F5344CB8AC3E}">
        <p14:creationId xmlns:p14="http://schemas.microsoft.com/office/powerpoint/2010/main" val="258276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6750" y="428626"/>
            <a:ext cx="10858500" cy="1231900"/>
          </a:xfrm>
        </p:spPr>
        <p:txBody>
          <a:bodyPr>
            <a:noAutofit/>
          </a:bodyPr>
          <a:lstStyle/>
          <a:p>
            <a:pPr algn="ctr"/>
            <a:r>
              <a:rPr lang="en-US" altLang="en-US" b="1" dirty="0">
                <a:latin typeface="Arial" panose="020B0604020202020204" pitchFamily="34" charset="0"/>
                <a:cs typeface="Arial" panose="020B0604020202020204" pitchFamily="34" charset="0"/>
              </a:rPr>
              <a:t>Risk factors for the Increasing Incidence of Bio-events </a:t>
            </a:r>
          </a:p>
        </p:txBody>
      </p:sp>
      <p:sp>
        <p:nvSpPr>
          <p:cNvPr id="8195" name="Content Placeholder 2"/>
          <p:cNvSpPr>
            <a:spLocks noGrp="1"/>
          </p:cNvSpPr>
          <p:nvPr>
            <p:ph idx="1"/>
          </p:nvPr>
        </p:nvSpPr>
        <p:spPr>
          <a:xfrm>
            <a:off x="942975" y="1660526"/>
            <a:ext cx="10306050" cy="4572000"/>
          </a:xfrm>
        </p:spPr>
        <p:txBody>
          <a:bodyPr>
            <a:normAutofit/>
          </a:bodyPr>
          <a:lstStyle/>
          <a:p>
            <a:pPr marL="342900" indent="-342900"/>
            <a:r>
              <a:rPr lang="en-US" dirty="0">
                <a:latin typeface="Arial" panose="020B0604020202020204" pitchFamily="34" charset="0"/>
                <a:cs typeface="Arial" panose="020B0604020202020204" pitchFamily="34" charset="0"/>
              </a:rPr>
              <a:t>Human population growth</a:t>
            </a:r>
          </a:p>
          <a:p>
            <a:pPr marL="342900" indent="-342900"/>
            <a:r>
              <a:rPr lang="en-US" dirty="0">
                <a:latin typeface="Arial" panose="020B0604020202020204" pitchFamily="34" charset="0"/>
                <a:cs typeface="Arial" panose="020B0604020202020204" pitchFamily="34" charset="0"/>
              </a:rPr>
              <a:t>Land-use that facilitates zoonotic transmission</a:t>
            </a:r>
          </a:p>
          <a:p>
            <a:pPr marL="342900" indent="-342900"/>
            <a:r>
              <a:rPr lang="en-US" dirty="0">
                <a:latin typeface="Arial" panose="020B0604020202020204" pitchFamily="34" charset="0"/>
                <a:cs typeface="Arial" panose="020B0604020202020204" pitchFamily="34" charset="0"/>
              </a:rPr>
              <a:t>Increased urbanization </a:t>
            </a:r>
          </a:p>
          <a:p>
            <a:pPr marL="342900" indent="-342900"/>
            <a:r>
              <a:rPr lang="en-US" dirty="0">
                <a:latin typeface="Arial" panose="020B0604020202020204" pitchFamily="34" charset="0"/>
                <a:cs typeface="Arial" panose="020B0604020202020204" pitchFamily="34" charset="0"/>
              </a:rPr>
              <a:t>Increased globalization</a:t>
            </a:r>
          </a:p>
          <a:p>
            <a:pPr marL="342900" indent="-342900"/>
            <a:r>
              <a:rPr lang="en-US" dirty="0">
                <a:latin typeface="Arial" panose="020B0604020202020204" pitchFamily="34" charset="0"/>
                <a:cs typeface="Arial" panose="020B0604020202020204" pitchFamily="34" charset="0"/>
              </a:rPr>
              <a:t>Climate change</a:t>
            </a:r>
          </a:p>
          <a:p>
            <a:pPr marL="342900" indent="-342900"/>
            <a:r>
              <a:rPr lang="en-US" altLang="en-US" dirty="0">
                <a:latin typeface="Arial" panose="020B0604020202020204" pitchFamily="34" charset="0"/>
                <a:cs typeface="Arial" panose="020B0604020202020204" pitchFamily="34" charset="0"/>
              </a:rPr>
              <a:t>Increased vector-borne diseases</a:t>
            </a:r>
          </a:p>
          <a:p>
            <a:pPr marL="342900" indent="-342900"/>
            <a:r>
              <a:rPr lang="en-US" dirty="0">
                <a:latin typeface="Arial" panose="020B0604020202020204" pitchFamily="34" charset="0"/>
                <a:cs typeface="Arial" panose="020B0604020202020204" pitchFamily="34" charset="0"/>
              </a:rPr>
              <a:t>Substandard public health and health care systems</a:t>
            </a:r>
          </a:p>
          <a:p>
            <a:pPr marL="342900" indent="-342900"/>
            <a:r>
              <a:rPr lang="en-US" dirty="0">
                <a:latin typeface="Arial" panose="020B0604020202020204" pitchFamily="34" charset="0"/>
                <a:cs typeface="Arial" panose="020B0604020202020204" pitchFamily="34" charset="0"/>
              </a:rPr>
              <a:t>Declining vaccination rates</a:t>
            </a:r>
          </a:p>
          <a:p>
            <a:pPr marL="342900" indent="-342900"/>
            <a:r>
              <a:rPr lang="en-US" dirty="0">
                <a:latin typeface="Arial" panose="020B0604020202020204" pitchFamily="34" charset="0"/>
                <a:cs typeface="Arial" panose="020B0604020202020204" pitchFamily="34" charset="0"/>
              </a:rPr>
              <a:t>Overuse of antibiotics</a:t>
            </a:r>
          </a:p>
          <a:p>
            <a:endParaRPr lang="en-US" sz="3200" dirty="0"/>
          </a:p>
        </p:txBody>
      </p:sp>
      <p:sp>
        <p:nvSpPr>
          <p:cNvPr id="5" name="Slide Number Placeholder 2"/>
          <p:cNvSpPr txBox="1">
            <a:spLocks/>
          </p:cNvSpPr>
          <p:nvPr/>
        </p:nvSpPr>
        <p:spPr>
          <a:xfrm>
            <a:off x="8742391" y="61118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31</a:t>
            </a:r>
          </a:p>
        </p:txBody>
      </p:sp>
    </p:spTree>
    <p:extLst>
      <p:ext uri="{BB962C8B-B14F-4D97-AF65-F5344CB8AC3E}">
        <p14:creationId xmlns:p14="http://schemas.microsoft.com/office/powerpoint/2010/main" val="311209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4060"/>
          </a:xfrm>
        </p:spPr>
        <p:txBody>
          <a:bodyPr/>
          <a:lstStyle/>
          <a:p>
            <a:pPr algn="ctr"/>
            <a:r>
              <a:rPr lang="en-US" sz="3200" b="1" dirty="0">
                <a:latin typeface="Arial" panose="020B0604020202020204" pitchFamily="34" charset="0"/>
                <a:cs typeface="Arial" panose="020B0604020202020204" pitchFamily="34" charset="0"/>
              </a:rPr>
              <a:t>Overview of Today’s Webinar </a:t>
            </a:r>
            <a:r>
              <a:rPr lang="en-US"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838200" y="1723291"/>
            <a:ext cx="10754710" cy="4998183"/>
          </a:xfrm>
          <a:noFill/>
        </p:spPr>
        <p:txBody>
          <a:bodyPr>
            <a:normAutofit/>
          </a:bodyPr>
          <a:lstStyle/>
          <a:p>
            <a:r>
              <a:rPr lang="en-US" b="1" dirty="0">
                <a:latin typeface="Arial" panose="020B0604020202020204" pitchFamily="34" charset="0"/>
                <a:cs typeface="Arial" panose="020B0604020202020204" pitchFamily="34" charset="0"/>
              </a:rPr>
              <a:t>Background Information</a:t>
            </a:r>
          </a:p>
          <a:p>
            <a:pPr lvl="1"/>
            <a:r>
              <a:rPr lang="en-US" sz="2800" dirty="0">
                <a:latin typeface="Arial" panose="020B0604020202020204" pitchFamily="34" charset="0"/>
                <a:cs typeface="Arial" panose="020B0604020202020204" pitchFamily="34" charset="0"/>
              </a:rPr>
              <a:t>OEM role and responsibilities in disaster preparedness and response </a:t>
            </a:r>
          </a:p>
          <a:p>
            <a:pPr lvl="1"/>
            <a:r>
              <a:rPr lang="en-US" sz="2800" dirty="0">
                <a:latin typeface="Arial" panose="020B0604020202020204" pitchFamily="34" charset="0"/>
                <a:cs typeface="Arial" panose="020B0604020202020204" pitchFamily="34" charset="0"/>
              </a:rPr>
              <a:t>Review why it is important to know if OEM are prepared to meet their responsibilities under ADA </a:t>
            </a:r>
          </a:p>
          <a:p>
            <a:pPr marL="457200" lvl="1" indent="0">
              <a:buNone/>
            </a:pPr>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2018 Survey of FEMA Region 9 OEM</a:t>
            </a:r>
          </a:p>
          <a:p>
            <a:endParaRPr lang="en-US" sz="15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Applying these Findings </a:t>
            </a:r>
          </a:p>
        </p:txBody>
      </p:sp>
      <p:sp>
        <p:nvSpPr>
          <p:cNvPr id="6" name="Slide Number Placeholder 5"/>
          <p:cNvSpPr>
            <a:spLocks noGrp="1"/>
          </p:cNvSpPr>
          <p:nvPr>
            <p:ph type="sldNum" sz="quarter" idx="12"/>
          </p:nvPr>
        </p:nvSpPr>
        <p:spPr/>
        <p:txBody>
          <a:bodyPr/>
          <a:lstStyle/>
          <a:p>
            <a:fld id="{D6E27486-41E3-4858-ACEA-33F05B7D6269}" type="slidenum">
              <a:rPr lang="en-US" smtClean="0"/>
              <a:t>3</a:t>
            </a:fld>
            <a:endParaRPr lang="en-US"/>
          </a:p>
        </p:txBody>
      </p:sp>
    </p:spTree>
    <p:extLst>
      <p:ext uri="{BB962C8B-B14F-4D97-AF65-F5344CB8AC3E}">
        <p14:creationId xmlns:p14="http://schemas.microsoft.com/office/powerpoint/2010/main" val="275939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eaLnBrk="1" hangingPunct="1">
              <a:spcBef>
                <a:spcPct val="0"/>
              </a:spcBef>
              <a:buClrTx/>
              <a:buSzTx/>
              <a:buFontTx/>
              <a:buNone/>
            </a:pPr>
            <a:fld id="{A10CD45E-5B0E-4137-A539-9EC162334199}" type="slidenum">
              <a:rPr lang="en-US" altLang="en-US" sz="1600">
                <a:latin typeface="Arial" charset="0"/>
                <a:cs typeface="Arial" charset="0"/>
              </a:rPr>
              <a:pPr eaLnBrk="1" hangingPunct="1">
                <a:spcBef>
                  <a:spcPct val="0"/>
                </a:spcBef>
                <a:buClrTx/>
                <a:buSzTx/>
                <a:buFontTx/>
                <a:buNone/>
              </a:pPr>
              <a:t>30</a:t>
            </a:fld>
            <a:endParaRPr lang="en-US" altLang="en-US" sz="1600" dirty="0">
              <a:latin typeface="Arial" charset="0"/>
              <a:cs typeface="Arial" charset="0"/>
            </a:endParaRPr>
          </a:p>
        </p:txBody>
      </p:sp>
      <p:graphicFrame>
        <p:nvGraphicFramePr>
          <p:cNvPr id="5" name="Diagram 4" descr="Drawing of Emerging Pathogens "/>
          <p:cNvGraphicFramePr/>
          <p:nvPr>
            <p:extLst>
              <p:ext uri="{D42A27DB-BD31-4B8C-83A1-F6EECF244321}">
                <p14:modId xmlns:p14="http://schemas.microsoft.com/office/powerpoint/2010/main" val="3161427307"/>
              </p:ext>
            </p:extLst>
          </p:nvPr>
        </p:nvGraphicFramePr>
        <p:xfrm>
          <a:off x="1727200" y="658624"/>
          <a:ext cx="8737600" cy="554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31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365125"/>
            <a:ext cx="8966200" cy="1325563"/>
          </a:xfrm>
        </p:spPr>
        <p:txBody>
          <a:bodyPr/>
          <a:lstStyle/>
          <a:p>
            <a:pPr algn="ctr"/>
            <a:r>
              <a:rPr lang="en-US" b="1" dirty="0">
                <a:latin typeface="Arial" panose="020B0604020202020204" pitchFamily="34" charset="0"/>
                <a:cs typeface="Arial" panose="020B0604020202020204" pitchFamily="34" charset="0"/>
              </a:rPr>
              <a:t>Costs Related to Disasters are Rising Too…</a:t>
            </a:r>
          </a:p>
        </p:txBody>
      </p:sp>
      <p:pic>
        <p:nvPicPr>
          <p:cNvPr id="5" name="Content Placeholder 4" descr="Graphic showing the amount of losses in dollars that disasters caused from $91 billion in 20017 to $306 billion in 2017"/>
          <p:cNvPicPr>
            <a:picLocks noGrp="1" noChangeAspect="1"/>
          </p:cNvPicPr>
          <p:nvPr>
            <p:ph idx="1"/>
          </p:nvPr>
        </p:nvPicPr>
        <p:blipFill>
          <a:blip r:embed="rId3"/>
          <a:stretch>
            <a:fillRect/>
          </a:stretch>
        </p:blipFill>
        <p:spPr>
          <a:xfrm>
            <a:off x="889174" y="1657603"/>
            <a:ext cx="10413652" cy="5063872"/>
          </a:xfrm>
          <a:prstGeom prst="rect">
            <a:avLst/>
          </a:prstGeom>
          <a:effectLst>
            <a:softEdge rad="63500"/>
          </a:effectLst>
        </p:spPr>
      </p:pic>
      <p:sp>
        <p:nvSpPr>
          <p:cNvPr id="6" name="Slide Number Placeholder 5"/>
          <p:cNvSpPr>
            <a:spLocks noGrp="1"/>
          </p:cNvSpPr>
          <p:nvPr>
            <p:ph type="sldNum" sz="quarter" idx="12"/>
          </p:nvPr>
        </p:nvSpPr>
        <p:spPr>
          <a:xfrm>
            <a:off x="9059487" y="6106968"/>
            <a:ext cx="2743200" cy="365125"/>
          </a:xfrm>
        </p:spPr>
        <p:txBody>
          <a:bodyPr/>
          <a:lstStyle/>
          <a:p>
            <a:fld id="{D6E27486-41E3-4858-ACEA-33F05B7D6269}" type="slidenum">
              <a:rPr lang="en-US" smtClean="0"/>
              <a:t>31</a:t>
            </a:fld>
            <a:endParaRPr lang="en-US" dirty="0"/>
          </a:p>
        </p:txBody>
      </p:sp>
    </p:spTree>
    <p:extLst>
      <p:ext uri="{BB962C8B-B14F-4D97-AF65-F5344CB8AC3E}">
        <p14:creationId xmlns:p14="http://schemas.microsoft.com/office/powerpoint/2010/main" val="195708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US 2018 Billion-Dollar Weather and Climate Disasters" title="Image of US 2018 Disasters"/>
          <p:cNvPicPr>
            <a:picLocks noChangeAspect="1"/>
          </p:cNvPicPr>
          <p:nvPr/>
        </p:nvPicPr>
        <p:blipFill>
          <a:blip r:embed="rId3"/>
          <a:stretch>
            <a:fillRect/>
          </a:stretch>
        </p:blipFill>
        <p:spPr>
          <a:xfrm>
            <a:off x="512885" y="131522"/>
            <a:ext cx="11166231" cy="6594957"/>
          </a:xfrm>
          <a:prstGeom prst="rect">
            <a:avLst/>
          </a:prstGeom>
        </p:spPr>
      </p:pic>
      <p:sp>
        <p:nvSpPr>
          <p:cNvPr id="6" name="Slide Number Placeholder 5"/>
          <p:cNvSpPr>
            <a:spLocks noGrp="1"/>
          </p:cNvSpPr>
          <p:nvPr>
            <p:ph type="sldNum" sz="quarter" idx="12"/>
          </p:nvPr>
        </p:nvSpPr>
        <p:spPr/>
        <p:txBody>
          <a:bodyPr/>
          <a:lstStyle/>
          <a:p>
            <a:fld id="{D6E27486-41E3-4858-ACEA-33F05B7D6269}" type="slidenum">
              <a:rPr lang="en-US" smtClean="0"/>
              <a:t>32</a:t>
            </a:fld>
            <a:endParaRPr lang="en-US" dirty="0"/>
          </a:p>
        </p:txBody>
      </p:sp>
    </p:spTree>
    <p:extLst>
      <p:ext uri="{BB962C8B-B14F-4D97-AF65-F5344CB8AC3E}">
        <p14:creationId xmlns:p14="http://schemas.microsoft.com/office/powerpoint/2010/main" val="4025941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world showing color coded countries where there were displaced person from natural disasters in 20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50" y="0"/>
            <a:ext cx="9715500" cy="6858000"/>
          </a:xfrm>
          <a:prstGeom prst="rect">
            <a:avLst/>
          </a:prstGeom>
          <a:effectLst>
            <a:softEdge rad="63500"/>
          </a:effectLst>
        </p:spPr>
      </p:pic>
      <p:sp>
        <p:nvSpPr>
          <p:cNvPr id="3" name="Slide Number Placeholder 2"/>
          <p:cNvSpPr>
            <a:spLocks noGrp="1"/>
          </p:cNvSpPr>
          <p:nvPr>
            <p:ph type="sldNum" sz="quarter" idx="12"/>
          </p:nvPr>
        </p:nvSpPr>
        <p:spPr/>
        <p:txBody>
          <a:bodyPr/>
          <a:lstStyle/>
          <a:p>
            <a:fld id="{D6E27486-41E3-4858-ACEA-33F05B7D6269}" type="slidenum">
              <a:rPr lang="en-US" smtClean="0"/>
              <a:t>33</a:t>
            </a:fld>
            <a:endParaRPr lang="en-US"/>
          </a:p>
        </p:txBody>
      </p:sp>
    </p:spTree>
    <p:extLst>
      <p:ext uri="{BB962C8B-B14F-4D97-AF65-F5344CB8AC3E}">
        <p14:creationId xmlns:p14="http://schemas.microsoft.com/office/powerpoint/2010/main" val="945628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cked bar chart of annual deaths from natural disasters by decade by type of disaster. "/>
          <p:cNvPicPr>
            <a:picLocks noChangeAspect="1"/>
          </p:cNvPicPr>
          <p:nvPr/>
        </p:nvPicPr>
        <p:blipFill>
          <a:blip r:embed="rId3"/>
          <a:stretch>
            <a:fillRect/>
          </a:stretch>
        </p:blipFill>
        <p:spPr>
          <a:xfrm>
            <a:off x="216694" y="0"/>
            <a:ext cx="11758613" cy="6858000"/>
          </a:xfrm>
          <a:prstGeom prst="rect">
            <a:avLst/>
          </a:prstGeom>
          <a:effectLst>
            <a:softEdge rad="63500"/>
          </a:effectLst>
        </p:spPr>
      </p:pic>
      <p:sp>
        <p:nvSpPr>
          <p:cNvPr id="4" name="Slide Number Placeholder 3"/>
          <p:cNvSpPr>
            <a:spLocks noGrp="1"/>
          </p:cNvSpPr>
          <p:nvPr>
            <p:ph type="sldNum" sz="quarter" idx="12"/>
          </p:nvPr>
        </p:nvSpPr>
        <p:spPr/>
        <p:txBody>
          <a:bodyPr/>
          <a:lstStyle/>
          <a:p>
            <a:fld id="{D6E27486-41E3-4858-ACEA-33F05B7D6269}" type="slidenum">
              <a:rPr lang="en-US" smtClean="0"/>
              <a:t>34</a:t>
            </a:fld>
            <a:endParaRPr lang="en-US"/>
          </a:p>
        </p:txBody>
      </p:sp>
    </p:spTree>
    <p:extLst>
      <p:ext uri="{BB962C8B-B14F-4D97-AF65-F5344CB8AC3E}">
        <p14:creationId xmlns:p14="http://schemas.microsoft.com/office/powerpoint/2010/main" val="14734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365125"/>
            <a:ext cx="11696700" cy="1325563"/>
          </a:xfrm>
        </p:spPr>
        <p:txBody>
          <a:bodyPr/>
          <a:lstStyle/>
          <a:p>
            <a:pPr algn="ctr"/>
            <a:r>
              <a:rPr lang="en-US" b="1" dirty="0">
                <a:latin typeface="Arial" panose="020B0604020202020204" pitchFamily="34" charset="0"/>
                <a:cs typeface="Arial" panose="020B0604020202020204" pitchFamily="34" charset="0"/>
              </a:rPr>
              <a:t>Are People with Disabilities Prepared for Disasters?</a:t>
            </a:r>
          </a:p>
        </p:txBody>
      </p:sp>
      <p:sp>
        <p:nvSpPr>
          <p:cNvPr id="4" name="Content Placeholder 3"/>
          <p:cNvSpPr>
            <a:spLocks noGrp="1"/>
          </p:cNvSpPr>
          <p:nvPr>
            <p:ph idx="1"/>
          </p:nvPr>
        </p:nvSpPr>
        <p:spPr>
          <a:xfrm>
            <a:off x="838200" y="1620045"/>
            <a:ext cx="10515600" cy="5167312"/>
          </a:xfrm>
        </p:spPr>
        <p:txBody>
          <a:bodyPr>
            <a:normAutofit/>
          </a:bodyPr>
          <a:lstStyle/>
          <a:p>
            <a:r>
              <a:rPr lang="en-US" dirty="0">
                <a:latin typeface="Arial" panose="020B0604020202020204" pitchFamily="34" charset="0"/>
                <a:cs typeface="Arial" panose="020B0604020202020204" pitchFamily="34" charset="0"/>
              </a:rPr>
              <a:t>2011 Gershon/Kraus Study </a:t>
            </a:r>
          </a:p>
          <a:p>
            <a:r>
              <a:rPr lang="en-US" dirty="0">
                <a:latin typeface="Arial" panose="020B0604020202020204" pitchFamily="34" charset="0"/>
                <a:cs typeface="Arial" panose="020B0604020202020204" pitchFamily="34" charset="0"/>
              </a:rPr>
              <a:t>Convenience sample of 252 disabled people receiving personal assistance </a:t>
            </a:r>
          </a:p>
          <a:p>
            <a:r>
              <a:rPr lang="en-US" b="1" dirty="0">
                <a:latin typeface="Arial" panose="020B0604020202020204" pitchFamily="34" charset="0"/>
                <a:cs typeface="Arial" panose="020B0604020202020204" pitchFamily="34" charset="0"/>
              </a:rPr>
              <a:t>7-item preparedness planning checklist </a:t>
            </a:r>
          </a:p>
          <a:p>
            <a:endParaRPr lang="en-US" dirty="0"/>
          </a:p>
          <a:p>
            <a:endParaRPr lang="en-US" dirty="0"/>
          </a:p>
          <a:p>
            <a:endParaRPr lang="en-US" dirty="0"/>
          </a:p>
        </p:txBody>
      </p:sp>
      <p:sp>
        <p:nvSpPr>
          <p:cNvPr id="857091" name="Rectangle 3"/>
          <p:cNvSpPr>
            <a:spLocks noChangeArrowheads="1"/>
          </p:cNvSpPr>
          <p:nvPr/>
        </p:nvSpPr>
        <p:spPr bwMode="auto">
          <a:xfrm>
            <a:off x="1909764" y="1385889"/>
            <a:ext cx="8758237" cy="5330825"/>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latin typeface="Arial" charset="0"/>
            </a:endParaRPr>
          </a:p>
        </p:txBody>
      </p:sp>
      <p:sp>
        <p:nvSpPr>
          <p:cNvPr id="9" name="Slide Number Placeholder 8"/>
          <p:cNvSpPr>
            <a:spLocks noGrp="1"/>
          </p:cNvSpPr>
          <p:nvPr>
            <p:ph type="sldNum" sz="quarter" idx="12"/>
          </p:nvPr>
        </p:nvSpPr>
        <p:spPr/>
        <p:txBody>
          <a:bodyPr/>
          <a:lstStyle/>
          <a:p>
            <a:fld id="{D6E27486-41E3-4858-ACEA-33F05B7D6269}" type="slidenum">
              <a:rPr lang="en-US" smtClean="0"/>
              <a:t>35</a:t>
            </a:fld>
            <a:endParaRPr lang="en-US"/>
          </a:p>
        </p:txBody>
      </p:sp>
    </p:spTree>
    <p:extLst>
      <p:ext uri="{BB962C8B-B14F-4D97-AF65-F5344CB8AC3E}">
        <p14:creationId xmlns:p14="http://schemas.microsoft.com/office/powerpoint/2010/main" val="30729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2911" y="458839"/>
            <a:ext cx="8766175" cy="787400"/>
          </a:xfrm>
        </p:spPr>
        <p:txBody>
          <a:bodyPr>
            <a:normAutofit/>
          </a:bodyPr>
          <a:lstStyle/>
          <a:p>
            <a:pPr algn="ctr" eaLnBrk="1" hangingPunct="1"/>
            <a:r>
              <a:rPr lang="en-US" b="1" dirty="0">
                <a:latin typeface="Arial" panose="020B0604020202020204" pitchFamily="34" charset="0"/>
                <a:cs typeface="Arial" panose="020B0604020202020204" pitchFamily="34" charset="0"/>
              </a:rPr>
              <a:t>2011 Study- Preparedness Plan Results </a:t>
            </a:r>
          </a:p>
        </p:txBody>
      </p:sp>
      <p:sp>
        <p:nvSpPr>
          <p:cNvPr id="857091" name="Rectangle 3"/>
          <p:cNvSpPr>
            <a:spLocks noChangeArrowheads="1"/>
          </p:cNvSpPr>
          <p:nvPr/>
        </p:nvSpPr>
        <p:spPr bwMode="auto">
          <a:xfrm>
            <a:off x="1909764" y="1385889"/>
            <a:ext cx="8758237" cy="5330825"/>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p>
        </p:txBody>
      </p:sp>
      <p:sp>
        <p:nvSpPr>
          <p:cNvPr id="7" name="Rectangle 6"/>
          <p:cNvSpPr/>
          <p:nvPr/>
        </p:nvSpPr>
        <p:spPr>
          <a:xfrm>
            <a:off x="825928" y="1460402"/>
            <a:ext cx="10540143" cy="4185761"/>
          </a:xfrm>
          <a:prstGeom prst="rect">
            <a:avLst/>
          </a:prstGeom>
        </p:spPr>
        <p:txBody>
          <a:bodyPr wrap="square">
            <a:spAutoFit/>
          </a:bodyPr>
          <a:lstStyle/>
          <a:p>
            <a:pPr marL="457200"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47% had emergency plan </a:t>
            </a:r>
          </a:p>
          <a:p>
            <a:pPr marL="914400" lvl="1"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2/3 of them had included PA in plan creation</a:t>
            </a:r>
          </a:p>
          <a:p>
            <a:pPr marL="914400" lvl="1"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But 4% involved only some, 10% with none </a:t>
            </a:r>
          </a:p>
          <a:p>
            <a:pPr marL="914400" lvl="1" indent="-457200" eaLnBrk="0" hangingPunct="0">
              <a:lnSpc>
                <a:spcPct val="90000"/>
              </a:lnSpc>
              <a:spcBef>
                <a:spcPct val="20000"/>
              </a:spcBef>
              <a:buFont typeface="Arial" panose="020B0604020202020204" pitchFamily="34" charset="0"/>
              <a:buChar char="•"/>
              <a:defRPr/>
            </a:pPr>
            <a:endParaRPr lang="en-US" sz="2800" dirty="0">
              <a:latin typeface="Arial" panose="020B0604020202020204" pitchFamily="34" charset="0"/>
              <a:cs typeface="Arial" panose="020B0604020202020204" pitchFamily="34" charset="0"/>
            </a:endParaRPr>
          </a:p>
          <a:p>
            <a:pPr lvl="3" eaLnBrk="0" hangingPunct="0">
              <a:lnSpc>
                <a:spcPct val="90000"/>
              </a:lnSpc>
              <a:spcBef>
                <a:spcPct val="20000"/>
              </a:spcBef>
              <a:defRPr/>
            </a:pP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My PA will be busy tending to the needs of their own family members”</a:t>
            </a:r>
          </a:p>
          <a:p>
            <a:pPr lvl="3" eaLnBrk="0" hangingPunct="0">
              <a:lnSpc>
                <a:spcPct val="90000"/>
              </a:lnSpc>
              <a:spcBef>
                <a:spcPct val="20000"/>
              </a:spcBef>
              <a:defRPr/>
            </a:pP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The PA is just not that dependable”</a:t>
            </a:r>
          </a:p>
          <a:p>
            <a:pPr lvl="3" eaLnBrk="0" hangingPunct="0">
              <a:lnSpc>
                <a:spcPct val="90000"/>
              </a:lnSpc>
              <a:spcBef>
                <a:spcPct val="20000"/>
              </a:spcBef>
              <a:defRPr/>
            </a:pPr>
            <a:r>
              <a:rPr lang="en-US" sz="2800" i="1" dirty="0">
                <a:latin typeface="Arial" panose="020B0604020202020204" pitchFamily="34" charset="0"/>
                <a:cs typeface="Arial" panose="020B0604020202020204" pitchFamily="34" charset="0"/>
              </a:rPr>
              <a:t>“I might not be with my PA when an emergency occurs.”</a:t>
            </a:r>
          </a:p>
          <a:p>
            <a:pPr lvl="3" eaLnBrk="0" hangingPunct="0">
              <a:lnSpc>
                <a:spcPct val="90000"/>
              </a:lnSpc>
              <a:spcBef>
                <a:spcPct val="20000"/>
              </a:spcBef>
              <a:defRPr/>
            </a:pPr>
            <a:endParaRPr lang="en-US" sz="2800" i="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36</a:t>
            </a:fld>
            <a:endParaRPr lang="en-US"/>
          </a:p>
        </p:txBody>
      </p:sp>
    </p:spTree>
    <p:extLst>
      <p:ext uri="{BB962C8B-B14F-4D97-AF65-F5344CB8AC3E}">
        <p14:creationId xmlns:p14="http://schemas.microsoft.com/office/powerpoint/2010/main" val="97128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02" y="428978"/>
            <a:ext cx="9965796" cy="1313721"/>
          </a:xfrm>
        </p:spPr>
        <p:txBody>
          <a:bodyPr>
            <a:noAutofit/>
          </a:bodyPr>
          <a:lstStyle/>
          <a:p>
            <a:pPr lvl="1" algn="ctr" rtl="0">
              <a:lnSpc>
                <a:spcPct val="90000"/>
              </a:lnSpc>
              <a:spcBef>
                <a:spcPct val="0"/>
              </a:spcBef>
            </a:pPr>
            <a:r>
              <a:rPr lang="en-US" sz="2800" b="1" dirty="0">
                <a:latin typeface="Arial" panose="020B0604020202020204" pitchFamily="34" charset="0"/>
                <a:cs typeface="Arial" panose="020B0604020202020204" pitchFamily="34" charset="0"/>
              </a:rPr>
              <a:t>2011 Study- Emergency Preparedness Checklist Results</a:t>
            </a:r>
            <a:br>
              <a:rPr lang="en-US" sz="2800"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2400" dirty="0">
                <a:latin typeface="Arial" charset="0"/>
              </a:rPr>
              <a:t>7- item scale, mean score was 2.3  (range, 0-7)</a:t>
            </a:r>
            <a:br>
              <a:rPr lang="en-US" sz="2400" dirty="0">
                <a:latin typeface="Arial" charset="0"/>
              </a:rPr>
            </a:br>
            <a:endParaRPr lang="en-US" sz="2400" b="1" dirty="0">
              <a:latin typeface="Arial" panose="020B0604020202020204" pitchFamily="34" charset="0"/>
              <a:cs typeface="Arial" panose="020B0604020202020204" pitchFamily="34" charset="0"/>
            </a:endParaRPr>
          </a:p>
        </p:txBody>
      </p:sp>
      <p:sp>
        <p:nvSpPr>
          <p:cNvPr id="857091" name="Rectangle 3"/>
          <p:cNvSpPr>
            <a:spLocks noChangeArrowheads="1"/>
          </p:cNvSpPr>
          <p:nvPr/>
        </p:nvSpPr>
        <p:spPr bwMode="auto">
          <a:xfrm>
            <a:off x="1909764" y="1385889"/>
            <a:ext cx="8758237" cy="5330825"/>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p>
        </p:txBody>
      </p:sp>
      <p:sp>
        <p:nvSpPr>
          <p:cNvPr id="7" name="Rectangle 6"/>
          <p:cNvSpPr/>
          <p:nvPr/>
        </p:nvSpPr>
        <p:spPr>
          <a:xfrm>
            <a:off x="685799" y="1747461"/>
            <a:ext cx="10763250" cy="4508927"/>
          </a:xfrm>
          <a:prstGeom prst="rect">
            <a:avLst/>
          </a:prstGeom>
        </p:spPr>
        <p:txBody>
          <a:bodyPr wrap="square">
            <a:spAutoFit/>
          </a:bodyPr>
          <a:lstStyle/>
          <a:p>
            <a:pPr marL="914400" lvl="1" indent="-457200" eaLnBrk="0" hangingPunct="0">
              <a:lnSpc>
                <a:spcPct val="90000"/>
              </a:lnSpc>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47% had emergency plan </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35% had an evacuation plan</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35% had emergency contact list </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32% had emergency supplies available at home </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29% could communicate with PA in emergency</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28% had go-bag ready </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a:p>
            <a:pPr marL="914400" lvl="1" indent="-457200" eaLnBrk="0" hangingPunct="0">
              <a:lnSpc>
                <a:spcPct val="90000"/>
              </a:lnSpc>
              <a:spcBef>
                <a:spcPct val="20000"/>
              </a:spcBef>
              <a:buFont typeface="Arial" panose="020B0604020202020204" pitchFamily="34" charset="0"/>
              <a:buChar char="•"/>
              <a:defRPr/>
            </a:pPr>
            <a:r>
              <a:rPr lang="en-US" sz="2800" dirty="0">
                <a:latin typeface="Arial" charset="0"/>
              </a:rPr>
              <a:t>26% had back-up PA plans</a:t>
            </a:r>
          </a:p>
          <a:p>
            <a:pPr marL="914400" lvl="1" indent="-457200" eaLnBrk="0" hangingPunct="0">
              <a:lnSpc>
                <a:spcPct val="90000"/>
              </a:lnSpc>
              <a:spcBef>
                <a:spcPct val="20000"/>
              </a:spcBef>
              <a:buFont typeface="Arial" panose="020B0604020202020204" pitchFamily="34" charset="0"/>
              <a:buChar char="•"/>
              <a:defRPr/>
            </a:pPr>
            <a:endParaRPr lang="en-US" sz="1000" dirty="0">
              <a:latin typeface="Arial"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37</a:t>
            </a:fld>
            <a:endParaRPr lang="en-US"/>
          </a:p>
        </p:txBody>
      </p:sp>
    </p:spTree>
    <p:extLst>
      <p:ext uri="{BB962C8B-B14F-4D97-AF65-F5344CB8AC3E}">
        <p14:creationId xmlns:p14="http://schemas.microsoft.com/office/powerpoint/2010/main" val="35440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2914" y="273050"/>
            <a:ext cx="8766175" cy="787400"/>
          </a:xfrm>
        </p:spPr>
        <p:txBody>
          <a:bodyPr>
            <a:normAutofit/>
          </a:bodyPr>
          <a:lstStyle/>
          <a:p>
            <a:pPr algn="ctr"/>
            <a:r>
              <a:rPr lang="en-US" b="1" dirty="0"/>
              <a:t>2011 Study- Conclusions</a:t>
            </a:r>
            <a:endParaRPr lang="en-US" b="1" dirty="0">
              <a:latin typeface="Arial" panose="020B0604020202020204" pitchFamily="34" charset="0"/>
              <a:cs typeface="Arial" panose="020B0604020202020204" pitchFamily="34" charset="0"/>
            </a:endParaRPr>
          </a:p>
        </p:txBody>
      </p:sp>
      <p:sp>
        <p:nvSpPr>
          <p:cNvPr id="857091" name="Rectangle 3"/>
          <p:cNvSpPr>
            <a:spLocks noChangeArrowheads="1"/>
          </p:cNvSpPr>
          <p:nvPr/>
        </p:nvSpPr>
        <p:spPr bwMode="auto">
          <a:xfrm>
            <a:off x="1909764" y="1060451"/>
            <a:ext cx="8887190" cy="5656264"/>
          </a:xfrm>
          <a:prstGeom prst="rect">
            <a:avLst/>
          </a:prstGeom>
          <a:noFill/>
          <a:ln w="9525">
            <a:noFill/>
            <a:miter lim="800000"/>
            <a:headEnd/>
            <a:tailEnd/>
          </a:ln>
          <a:effectLst/>
        </p:spPr>
        <p:txBody>
          <a:bodyPr lIns="91435" tIns="45718" rIns="91435" bIns="45718"/>
          <a:lstStyle/>
          <a:p>
            <a:pPr marL="342900" lvl="1" indent="-342900" eaLnBrk="0" hangingPunct="0">
              <a:lnSpc>
                <a:spcPct val="150000"/>
              </a:lnSpc>
              <a:spcBef>
                <a:spcPct val="20000"/>
              </a:spcBef>
              <a:buBlip>
                <a:blip r:embed="rId3"/>
              </a:buBlip>
              <a:defRPr/>
            </a:pPr>
            <a:endParaRPr lang="en-US" sz="2800" dirty="0"/>
          </a:p>
        </p:txBody>
      </p:sp>
      <p:sp>
        <p:nvSpPr>
          <p:cNvPr id="7" name="Rectangle 6"/>
          <p:cNvSpPr/>
          <p:nvPr/>
        </p:nvSpPr>
        <p:spPr>
          <a:xfrm>
            <a:off x="990600" y="955472"/>
            <a:ext cx="9806354" cy="5693866"/>
          </a:xfrm>
          <a:prstGeom prst="rect">
            <a:avLst/>
          </a:prstGeom>
        </p:spPr>
        <p:txBody>
          <a:bodyPr wrap="square">
            <a:spAutoFit/>
          </a:bodyPr>
          <a:lstStyle/>
          <a:p>
            <a:pPr marL="0" lvl="1" eaLnBrk="0" hangingPunct="0">
              <a:spcBef>
                <a:spcPct val="20000"/>
              </a:spcBef>
              <a:buSzPct val="153000"/>
              <a:defRPr/>
            </a:pPr>
            <a:r>
              <a:rPr lang="en-US" sz="2800" b="1" dirty="0">
                <a:solidFill>
                  <a:srgbClr val="FF0000"/>
                </a:solidFill>
                <a:latin typeface="Arial" panose="020B0604020202020204" pitchFamily="34" charset="0"/>
                <a:cs typeface="Arial" panose="020B0604020202020204" pitchFamily="34" charset="0"/>
              </a:rPr>
              <a:t>Higher EP Scores:</a:t>
            </a:r>
          </a:p>
          <a:p>
            <a:pPr lvl="2" indent="-457200" eaLnBrk="0" hangingPunct="0">
              <a:buSzPct val="153000"/>
              <a:buFont typeface="Arial" panose="020B0604020202020204" pitchFamily="34" charset="0"/>
              <a:buChar char="•"/>
              <a:defRPr/>
            </a:pPr>
            <a:r>
              <a:rPr lang="en-US" sz="2800" b="1" dirty="0">
                <a:latin typeface="Arial" panose="020B0604020202020204" pitchFamily="34" charset="0"/>
                <a:cs typeface="Arial" panose="020B0604020202020204" pitchFamily="34" charset="0"/>
              </a:rPr>
              <a:t>Having a plan and engaging PA in the plan </a:t>
            </a:r>
          </a:p>
          <a:p>
            <a:pPr lvl="2" indent="-457200" eaLnBrk="0" hangingPunct="0">
              <a:buSzPct val="153000"/>
              <a:buFont typeface="Arial" panose="020B0604020202020204" pitchFamily="34" charset="0"/>
              <a:buChar char="•"/>
              <a:defRPr/>
            </a:pPr>
            <a:r>
              <a:rPr lang="en-US" sz="2800" b="1" dirty="0">
                <a:latin typeface="Arial" panose="020B0604020202020204" pitchFamily="34" charset="0"/>
                <a:cs typeface="Arial" panose="020B0604020202020204" pitchFamily="34" charset="0"/>
              </a:rPr>
              <a:t>Past disaster experience was significantly associated with higher emergency preparedness</a:t>
            </a:r>
          </a:p>
          <a:p>
            <a:pPr lvl="2" indent="-457200" eaLnBrk="0" hangingPunct="0">
              <a:buSzPct val="153000"/>
              <a:buFont typeface="Arial" panose="020B0604020202020204" pitchFamily="34" charset="0"/>
              <a:buChar char="•"/>
              <a:defRPr/>
            </a:pPr>
            <a:endParaRPr lang="en-US" sz="2800" b="1" dirty="0">
              <a:latin typeface="Arial" panose="020B0604020202020204" pitchFamily="34" charset="0"/>
              <a:cs typeface="Arial" panose="020B0604020202020204" pitchFamily="34" charset="0"/>
            </a:endParaRPr>
          </a:p>
          <a:p>
            <a:pPr marL="0" lvl="1" eaLnBrk="0" hangingPunct="0">
              <a:spcBef>
                <a:spcPct val="20000"/>
              </a:spcBef>
              <a:buSzPct val="153000"/>
              <a:defRPr/>
            </a:pPr>
            <a:r>
              <a:rPr lang="en-US" sz="2800" b="1" dirty="0">
                <a:solidFill>
                  <a:srgbClr val="FF0000"/>
                </a:solidFill>
                <a:latin typeface="Arial" panose="020B0604020202020204" pitchFamily="34" charset="0"/>
                <a:cs typeface="Arial" panose="020B0604020202020204" pitchFamily="34" charset="0"/>
              </a:rPr>
              <a:t>Lower EP Scores:</a:t>
            </a:r>
            <a:endParaRPr lang="en-US" sz="2800" b="1" dirty="0">
              <a:latin typeface="Arial" panose="020B0604020202020204" pitchFamily="34" charset="0"/>
              <a:cs typeface="Arial" panose="020B0604020202020204" pitchFamily="34" charset="0"/>
            </a:endParaRPr>
          </a:p>
          <a:p>
            <a:pPr marL="914400" lvl="1" indent="-457200" eaLnBrk="0" hangingPunct="0">
              <a:spcBef>
                <a:spcPct val="20000"/>
              </a:spcBef>
              <a:buSzPct val="15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Lack of sharing the plan with all of PAs </a:t>
            </a:r>
          </a:p>
          <a:p>
            <a:pPr marL="914400" lvl="1" indent="-457200" eaLnBrk="0" hangingPunct="0">
              <a:spcBef>
                <a:spcPct val="20000"/>
              </a:spcBef>
              <a:buSzPct val="15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Lack of planning for back-up when no PA</a:t>
            </a:r>
          </a:p>
          <a:p>
            <a:pPr marL="914400" lvl="1" indent="-457200" eaLnBrk="0" hangingPunct="0">
              <a:spcBef>
                <a:spcPct val="20000"/>
              </a:spcBef>
              <a:buSzPct val="15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Distrust in PAs reliability seems to be a barrier to sharing the plan</a:t>
            </a:r>
          </a:p>
          <a:p>
            <a:pPr marL="914400" lvl="1" indent="-457200" eaLnBrk="0" hangingPunct="0">
              <a:spcBef>
                <a:spcPct val="20000"/>
              </a:spcBef>
              <a:buSzPct val="153000"/>
              <a:buFont typeface="Arial" panose="020B0604020202020204" pitchFamily="34" charset="0"/>
              <a:buChar char="•"/>
              <a:defRPr/>
            </a:pPr>
            <a:r>
              <a:rPr lang="en-US" sz="2800" dirty="0">
                <a:latin typeface="Arial" panose="020B0604020202020204" pitchFamily="34" charset="0"/>
                <a:cs typeface="Arial" panose="020B0604020202020204" pitchFamily="34" charset="0"/>
              </a:rPr>
              <a:t>Lack of emergency contacts list or back-up sources of necessary supplies and medications</a:t>
            </a:r>
          </a:p>
        </p:txBody>
      </p:sp>
      <p:sp>
        <p:nvSpPr>
          <p:cNvPr id="3" name="Slide Number Placeholder 2"/>
          <p:cNvSpPr>
            <a:spLocks noGrp="1"/>
          </p:cNvSpPr>
          <p:nvPr>
            <p:ph type="sldNum" sz="quarter" idx="12"/>
          </p:nvPr>
        </p:nvSpPr>
        <p:spPr/>
        <p:txBody>
          <a:bodyPr/>
          <a:lstStyle/>
          <a:p>
            <a:fld id="{D6E27486-41E3-4858-ACEA-33F05B7D6269}" type="slidenum">
              <a:rPr lang="en-US" smtClean="0"/>
              <a:t>38</a:t>
            </a:fld>
            <a:endParaRPr lang="en-US" dirty="0"/>
          </a:p>
        </p:txBody>
      </p:sp>
    </p:spTree>
    <p:extLst>
      <p:ext uri="{BB962C8B-B14F-4D97-AF65-F5344CB8AC3E}">
        <p14:creationId xmlns:p14="http://schemas.microsoft.com/office/powerpoint/2010/main" val="3492731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0933"/>
            <a:ext cx="10058400" cy="1909558"/>
          </a:xfrm>
        </p:spPr>
        <p:txBody>
          <a:bodyPr>
            <a:noAutofit/>
          </a:bodyPr>
          <a:lstStyle/>
          <a:p>
            <a:pPr algn="ct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2014 Study on Disaster Preparedness of Elderly Home Care Recipients in San Francisco, N=50 </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2400" dirty="0"/>
              <a:t>Mean score of 4.74 on a 13- item preparedness checklist</a:t>
            </a:r>
            <a:br>
              <a:rPr lang="en-US" dirty="0"/>
            </a:b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2393244"/>
            <a:ext cx="10515600" cy="3783718"/>
          </a:xfrm>
        </p:spPr>
        <p:txBody>
          <a:bodyPr>
            <a:noAutofit/>
          </a:bodyPr>
          <a:lstStyle/>
          <a:p>
            <a:r>
              <a:rPr lang="en-US" dirty="0"/>
              <a:t>56% had extra meds on hand</a:t>
            </a:r>
          </a:p>
          <a:p>
            <a:r>
              <a:rPr lang="en-US" dirty="0"/>
              <a:t>44% had back-up power for powered equipment they use</a:t>
            </a:r>
          </a:p>
          <a:p>
            <a:r>
              <a:rPr lang="en-US" dirty="0">
                <a:latin typeface="Arial" panose="020B0604020202020204" pitchFamily="34" charset="0"/>
                <a:cs typeface="Arial" panose="020B0604020202020204" pitchFamily="34" charset="0"/>
              </a:rPr>
              <a:t>38% had made back-up plans for their caregiver(s)</a:t>
            </a:r>
          </a:p>
          <a:p>
            <a:r>
              <a:rPr lang="en-US" dirty="0"/>
              <a:t>26% had plans for transportation to shelters  </a:t>
            </a:r>
          </a:p>
          <a:p>
            <a:r>
              <a:rPr lang="en-US" dirty="0">
                <a:latin typeface="Arial" panose="020B0604020202020204" pitchFamily="34" charset="0"/>
                <a:cs typeface="Arial" panose="020B0604020202020204" pitchFamily="34" charset="0"/>
              </a:rPr>
              <a:t>19% had someone in building that could help them evacuate if elevator not working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70% had extra supplies on hand for their pets </a:t>
            </a:r>
          </a:p>
        </p:txBody>
      </p:sp>
      <p:sp>
        <p:nvSpPr>
          <p:cNvPr id="3" name="Slide Number Placeholder 2"/>
          <p:cNvSpPr>
            <a:spLocks noGrp="1"/>
          </p:cNvSpPr>
          <p:nvPr>
            <p:ph type="sldNum" sz="quarter" idx="12"/>
          </p:nvPr>
        </p:nvSpPr>
        <p:spPr/>
        <p:txBody>
          <a:bodyPr/>
          <a:lstStyle/>
          <a:p>
            <a:fld id="{D6E27486-41E3-4858-ACEA-33F05B7D6269}" type="slidenum">
              <a:rPr lang="en-US" smtClean="0"/>
              <a:t>39</a:t>
            </a:fld>
            <a:endParaRPr lang="en-US"/>
          </a:p>
        </p:txBody>
      </p:sp>
    </p:spTree>
    <p:extLst>
      <p:ext uri="{BB962C8B-B14F-4D97-AF65-F5344CB8AC3E}">
        <p14:creationId xmlns:p14="http://schemas.microsoft.com/office/powerpoint/2010/main" val="328016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Learning Objectives </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dirty="0">
                <a:latin typeface="Arial" panose="020B0604020202020204" pitchFamily="34" charset="0"/>
                <a:cs typeface="Arial" panose="020B0604020202020204" pitchFamily="34" charset="0"/>
              </a:rPr>
              <a:t>To determine if local OEMs understand and carry out their  </a:t>
            </a:r>
            <a:r>
              <a:rPr lang="en-US" b="1" dirty="0">
                <a:latin typeface="Arial" panose="020B0604020202020204" pitchFamily="34" charset="0"/>
                <a:cs typeface="Arial" panose="020B0604020202020204" pitchFamily="34" charset="0"/>
              </a:rPr>
              <a:t>responsibilities </a:t>
            </a:r>
            <a:r>
              <a:rPr lang="en-US" dirty="0">
                <a:latin typeface="Arial" panose="020B0604020202020204" pitchFamily="34" charset="0"/>
                <a:cs typeface="Arial" panose="020B0604020202020204" pitchFamily="34" charset="0"/>
              </a:rPr>
              <a:t>under the ADA</a:t>
            </a:r>
          </a:p>
          <a:p>
            <a:pPr marL="742950" indent="-742950">
              <a:buFont typeface="+mj-lt"/>
              <a:buAutoNum type="arabicPeriod"/>
            </a:pPr>
            <a:endParaRPr lang="en-US" sz="1500" dirty="0">
              <a:latin typeface="Arial" panose="020B0604020202020204" pitchFamily="34" charset="0"/>
              <a:cs typeface="Arial" panose="020B0604020202020204" pitchFamily="34" charset="0"/>
            </a:endParaRPr>
          </a:p>
          <a:p>
            <a:pPr marL="742950" indent="-742950">
              <a:buFont typeface="+mj-lt"/>
              <a:buAutoNum type="arabicPeriod"/>
            </a:pPr>
            <a:r>
              <a:rPr lang="en-US" dirty="0">
                <a:latin typeface="Arial" panose="020B0604020202020204" pitchFamily="34" charset="0"/>
                <a:cs typeface="Arial" panose="020B0604020202020204" pitchFamily="34" charset="0"/>
              </a:rPr>
              <a:t>List the </a:t>
            </a:r>
            <a:r>
              <a:rPr lang="en-US" b="1" dirty="0">
                <a:latin typeface="Arial" panose="020B0604020202020204" pitchFamily="34" charset="0"/>
                <a:cs typeface="Arial" panose="020B0604020202020204" pitchFamily="34" charset="0"/>
              </a:rPr>
              <a:t>items</a:t>
            </a:r>
            <a:r>
              <a:rPr lang="en-US" dirty="0">
                <a:latin typeface="Arial" panose="020B0604020202020204" pitchFamily="34" charset="0"/>
                <a:cs typeface="Arial" panose="020B0604020202020204" pitchFamily="34" charset="0"/>
              </a:rPr>
              <a:t> used to measure OEM                                  preparedness to meet these responsibilities </a:t>
            </a:r>
          </a:p>
          <a:p>
            <a:pPr marL="742950" indent="-742950">
              <a:buFont typeface="+mj-lt"/>
              <a:buAutoNum type="arabicPeriod"/>
            </a:pPr>
            <a:endParaRPr lang="en-US" sz="1500" dirty="0">
              <a:latin typeface="Arial" panose="020B0604020202020204" pitchFamily="34" charset="0"/>
              <a:cs typeface="Arial" panose="020B0604020202020204" pitchFamily="34" charset="0"/>
            </a:endParaRPr>
          </a:p>
          <a:p>
            <a:pPr marL="742950" indent="-742950">
              <a:buFont typeface="+mj-lt"/>
              <a:buAutoNum type="arabicPeriod"/>
            </a:pPr>
            <a:r>
              <a:rPr lang="en-US" dirty="0">
                <a:latin typeface="Arial" panose="020B0604020202020204" pitchFamily="34" charset="0"/>
                <a:cs typeface="Arial" panose="020B0604020202020204" pitchFamily="34" charset="0"/>
              </a:rPr>
              <a:t>Discuss </a:t>
            </a:r>
            <a:r>
              <a:rPr lang="en-US" b="1" dirty="0">
                <a:latin typeface="Arial" panose="020B0604020202020204" pitchFamily="34" charset="0"/>
                <a:cs typeface="Arial" panose="020B0604020202020204" pitchFamily="34" charset="0"/>
              </a:rPr>
              <a:t>strategies</a:t>
            </a:r>
            <a:r>
              <a:rPr lang="en-US" dirty="0">
                <a:latin typeface="Arial" panose="020B0604020202020204" pitchFamily="34" charset="0"/>
                <a:cs typeface="Arial" panose="020B0604020202020204" pitchFamily="34" charset="0"/>
              </a:rPr>
              <a:t> for improvement </a:t>
            </a:r>
          </a:p>
        </p:txBody>
      </p:sp>
      <p:sp>
        <p:nvSpPr>
          <p:cNvPr id="5" name="Slide Number Placeholder 4"/>
          <p:cNvSpPr>
            <a:spLocks noGrp="1"/>
          </p:cNvSpPr>
          <p:nvPr>
            <p:ph type="sldNum" sz="quarter" idx="12"/>
          </p:nvPr>
        </p:nvSpPr>
        <p:spPr/>
        <p:txBody>
          <a:bodyPr/>
          <a:lstStyle/>
          <a:p>
            <a:fld id="{D6E27486-41E3-4858-ACEA-33F05B7D6269}" type="slidenum">
              <a:rPr lang="en-US" smtClean="0"/>
              <a:t>4</a:t>
            </a:fld>
            <a:endParaRPr lang="en-US"/>
          </a:p>
        </p:txBody>
      </p:sp>
    </p:spTree>
    <p:extLst>
      <p:ext uri="{BB962C8B-B14F-4D97-AF65-F5344CB8AC3E}">
        <p14:creationId xmlns:p14="http://schemas.microsoft.com/office/powerpoint/2010/main" val="423297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2707"/>
          </a:xfrm>
        </p:spPr>
        <p:txBody>
          <a:bodyPr/>
          <a:lstStyle/>
          <a:p>
            <a:pPr algn="ctr"/>
            <a:r>
              <a:rPr lang="en-US" b="1" dirty="0">
                <a:latin typeface="Arial" panose="020B0604020202020204" pitchFamily="34" charset="0"/>
                <a:cs typeface="Arial" panose="020B0604020202020204" pitchFamily="34" charset="0"/>
              </a:rPr>
              <a:t>Barriers To Personal Preparedness</a:t>
            </a:r>
          </a:p>
        </p:txBody>
      </p:sp>
      <p:sp>
        <p:nvSpPr>
          <p:cNvPr id="3" name="Content Placeholder 2"/>
          <p:cNvSpPr>
            <a:spLocks noGrp="1"/>
          </p:cNvSpPr>
          <p:nvPr>
            <p:ph idx="1"/>
          </p:nvPr>
        </p:nvSpPr>
        <p:spPr>
          <a:xfrm>
            <a:off x="422031" y="1231900"/>
            <a:ext cx="11630269" cy="5489575"/>
          </a:xfrm>
        </p:spPr>
        <p:txBody>
          <a:bodyPr>
            <a:noAutofit/>
          </a:bodyPr>
          <a:lstStyle/>
          <a:p>
            <a:pPr marL="0" indent="0">
              <a:lnSpc>
                <a:spcPct val="100000"/>
              </a:lnSpc>
              <a:spcBef>
                <a:spcPts val="0"/>
              </a:spcBef>
            </a:pPr>
            <a:r>
              <a:rPr lang="en-US" b="1" dirty="0">
                <a:latin typeface="Arial" panose="020B0604020202020204" pitchFamily="34" charset="0"/>
                <a:cs typeface="Arial" panose="020B0604020202020204" pitchFamily="34" charset="0"/>
              </a:rPr>
              <a:t>Lack of self-efficacy </a:t>
            </a:r>
            <a:r>
              <a:rPr lang="en-US" dirty="0">
                <a:latin typeface="Arial" panose="020B0604020202020204" pitchFamily="34" charset="0"/>
                <a:cs typeface="Arial" panose="020B0604020202020204" pitchFamily="34" charset="0"/>
              </a:rPr>
              <a:t>(Lack of resources, No family or friends nearby)</a:t>
            </a:r>
          </a:p>
          <a:p>
            <a:pPr marL="0" lvl="1" indent="0">
              <a:lnSpc>
                <a:spcPct val="100000"/>
              </a:lnSpc>
              <a:spcBef>
                <a:spcPts val="0"/>
              </a:spcBef>
              <a:buNone/>
              <a:tabLst>
                <a:tab pos="457200" algn="l"/>
              </a:tabLst>
            </a:pPr>
            <a:r>
              <a:rPr lang="en-US" i="1" dirty="0">
                <a:latin typeface="Arial" panose="020B0604020202020204" pitchFamily="34" charset="0"/>
                <a:cs typeface="Arial" panose="020B0604020202020204" pitchFamily="34" charset="0"/>
              </a:rPr>
              <a:t>“ I can’t do those preparedness things; the government should help me.”</a:t>
            </a:r>
          </a:p>
          <a:p>
            <a:pPr marL="0" lvl="1" indent="0">
              <a:lnSpc>
                <a:spcPct val="100000"/>
              </a:lnSpc>
              <a:spcBef>
                <a:spcPts val="0"/>
              </a:spcBef>
              <a:buNone/>
              <a:tabLst>
                <a:tab pos="457200" algn="l"/>
              </a:tabLst>
            </a:pPr>
            <a:endParaRPr lang="en-US" sz="1000"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Risk awareness </a:t>
            </a:r>
            <a:r>
              <a:rPr lang="en-US" dirty="0">
                <a:latin typeface="Arial" panose="020B0604020202020204" pitchFamily="34" charset="0"/>
                <a:cs typeface="Arial" panose="020B0604020202020204" pitchFamily="34" charset="0"/>
              </a:rPr>
              <a:t>was high, but relevance of risk to them was low:</a:t>
            </a:r>
          </a:p>
          <a:p>
            <a:pPr marL="0"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I’ve lived a full life, actually, I’m ready to go…”</a:t>
            </a:r>
          </a:p>
          <a:p>
            <a:pPr marL="0" indent="0">
              <a:lnSpc>
                <a:spcPct val="100000"/>
              </a:lnSpc>
              <a:spcBef>
                <a:spcPts val="0"/>
              </a:spcBef>
              <a:buNone/>
              <a:tabLst>
                <a:tab pos="457200" algn="l"/>
              </a:tabLst>
            </a:pPr>
            <a:endParaRPr lang="en-US" sz="1000" i="1"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Sense of community was low </a:t>
            </a:r>
          </a:p>
          <a:p>
            <a:pPr marL="0" indent="0">
              <a:lnSpc>
                <a:spcPct val="100000"/>
              </a:lnSpc>
              <a:spcBef>
                <a:spcPts val="0"/>
              </a:spcBef>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They don’t really care. I’ve been sick right in here, and no one came and knocked on the door…that’s just the way it is.”</a:t>
            </a:r>
          </a:p>
          <a:p>
            <a:pPr marL="0" indent="0">
              <a:lnSpc>
                <a:spcPct val="100000"/>
              </a:lnSpc>
              <a:spcBef>
                <a:spcPts val="0"/>
              </a:spcBef>
              <a:buNone/>
            </a:pPr>
            <a:endParaRPr lang="en-US" sz="1000" i="1" dirty="0">
              <a:latin typeface="Arial" panose="020B0604020202020204" pitchFamily="34" charset="0"/>
              <a:cs typeface="Arial" panose="020B0604020202020204" pitchFamily="34" charset="0"/>
            </a:endParaRPr>
          </a:p>
          <a:p>
            <a:pPr marL="0" indent="0">
              <a:lnSpc>
                <a:spcPct val="100000"/>
              </a:lnSpc>
              <a:spcBef>
                <a:spcPts val="0"/>
              </a:spcBef>
            </a:pPr>
            <a:r>
              <a:rPr lang="en-US" b="1" dirty="0">
                <a:latin typeface="Arial" panose="020B0604020202020204" pitchFamily="34" charset="0"/>
                <a:cs typeface="Arial" panose="020B0604020202020204" pitchFamily="34" charset="0"/>
              </a:rPr>
              <a:t>Lack of Trust in Authorities </a:t>
            </a:r>
          </a:p>
          <a:p>
            <a:pPr marL="0" indent="0">
              <a:lnSpc>
                <a:spcPct val="100000"/>
              </a:lnSpc>
              <a:spcBef>
                <a:spcPts val="0"/>
              </a:spcBef>
              <a:buNone/>
            </a:pPr>
            <a:r>
              <a:rPr lang="en-US" b="1"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There</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 going to be a big mess-up between the police and firemen”</a:t>
            </a:r>
          </a:p>
          <a:p>
            <a:pPr marL="0" indent="0">
              <a:lnSpc>
                <a:spcPct val="100000"/>
              </a:lnSpc>
              <a:spcBef>
                <a:spcPts val="0"/>
              </a:spcBef>
              <a:buNone/>
            </a:pPr>
            <a:r>
              <a:rPr lang="en-US" i="1" dirty="0">
                <a:latin typeface="Arial" panose="020B0604020202020204" pitchFamily="34" charset="0"/>
                <a:cs typeface="Arial" panose="020B0604020202020204" pitchFamily="34" charset="0"/>
              </a:rPr>
              <a:t>“ You can</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 depend on the police, fire, the army, or national guard. You can</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 depend on the city or county.”</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6E27486-41E3-4858-ACEA-33F05B7D6269}" type="slidenum">
              <a:rPr lang="en-US" smtClean="0"/>
              <a:t>40</a:t>
            </a:fld>
            <a:endParaRPr lang="en-US"/>
          </a:p>
        </p:txBody>
      </p:sp>
    </p:spTree>
    <p:extLst>
      <p:ext uri="{BB962C8B-B14F-4D97-AF65-F5344CB8AC3E}">
        <p14:creationId xmlns:p14="http://schemas.microsoft.com/office/powerpoint/2010/main" val="359672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2014 FEMA Report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Preparedness in America”</a:t>
            </a:r>
          </a:p>
        </p:txBody>
      </p:sp>
      <p:sp>
        <p:nvSpPr>
          <p:cNvPr id="5" name="Content Placeholder 4"/>
          <p:cNvSpPr>
            <a:spLocks noGrp="1"/>
          </p:cNvSpPr>
          <p:nvPr>
            <p:ph idx="1"/>
          </p:nvPr>
        </p:nvSpPr>
        <p:spPr>
          <a:xfrm>
            <a:off x="838200" y="1939925"/>
            <a:ext cx="10515600" cy="4213226"/>
          </a:xfrm>
        </p:spPr>
        <p:txBody>
          <a:bodyPr>
            <a:normAutofit fontScale="92500" lnSpcReduction="10000"/>
          </a:bodyPr>
          <a:lstStyle/>
          <a:p>
            <a:r>
              <a:rPr lang="en-US" sz="3000" b="1" dirty="0">
                <a:latin typeface="Arial" panose="020B0604020202020204" pitchFamily="34" charset="0"/>
                <a:cs typeface="Arial" panose="020B0604020202020204" pitchFamily="34" charset="0"/>
              </a:rPr>
              <a:t>21% </a:t>
            </a:r>
            <a:r>
              <a:rPr lang="en-US" sz="3000" dirty="0">
                <a:latin typeface="Arial" panose="020B0604020202020204" pitchFamily="34" charset="0"/>
                <a:cs typeface="Arial" panose="020B0604020202020204" pitchFamily="34" charset="0"/>
              </a:rPr>
              <a:t>of the US sample (N=2,000) </a:t>
            </a:r>
            <a:r>
              <a:rPr lang="en-US" sz="3000" b="1" dirty="0">
                <a:latin typeface="Arial" panose="020B0604020202020204" pitchFamily="34" charset="0"/>
                <a:cs typeface="Arial" panose="020B0604020202020204" pitchFamily="34" charset="0"/>
              </a:rPr>
              <a:t>WERE NOT </a:t>
            </a:r>
            <a:r>
              <a:rPr lang="en-US" sz="3000" dirty="0">
                <a:latin typeface="Arial" panose="020B0604020202020204" pitchFamily="34" charset="0"/>
                <a:cs typeface="Arial" panose="020B0604020202020204" pitchFamily="34" charset="0"/>
              </a:rPr>
              <a:t>planning to do </a:t>
            </a:r>
            <a:r>
              <a:rPr lang="en-US" sz="3000" b="1" dirty="0">
                <a:latin typeface="Arial" panose="020B0604020202020204" pitchFamily="34" charset="0"/>
                <a:cs typeface="Arial" panose="020B0604020202020204" pitchFamily="34" charset="0"/>
              </a:rPr>
              <a:t>any</a:t>
            </a:r>
            <a:r>
              <a:rPr lang="en-US" sz="3000" dirty="0">
                <a:latin typeface="Arial" panose="020B0604020202020204" pitchFamily="34" charset="0"/>
                <a:cs typeface="Arial" panose="020B0604020202020204" pitchFamily="34" charset="0"/>
              </a:rPr>
              <a:t> disaster preparation.</a:t>
            </a:r>
          </a:p>
          <a:p>
            <a:endParaRPr lang="en-US" sz="11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46% -</a:t>
            </a:r>
            <a:r>
              <a:rPr lang="en-US" sz="3000" dirty="0">
                <a:latin typeface="Arial" panose="020B0604020202020204" pitchFamily="34" charset="0"/>
                <a:cs typeface="Arial" panose="020B0604020202020204" pitchFamily="34" charset="0"/>
              </a:rPr>
              <a:t> Preparedness was </a:t>
            </a:r>
            <a:r>
              <a:rPr lang="en-US" sz="3000" b="1" dirty="0">
                <a:latin typeface="Arial" panose="020B0604020202020204" pitchFamily="34" charset="0"/>
                <a:cs typeface="Arial" panose="020B0604020202020204" pitchFamily="34" charset="0"/>
              </a:rPr>
              <a:t>not at all on “their radar.” </a:t>
            </a:r>
          </a:p>
          <a:p>
            <a:endParaRPr lang="en-US" sz="11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Cost and not knowing how to prepare were barriers. </a:t>
            </a:r>
          </a:p>
          <a:p>
            <a:endParaRPr lang="en-US" sz="11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However, people who thought they were at risk, thought they could do something to prepare, thought preparing would help them, and felt confident in their ability to prepare  </a:t>
            </a:r>
            <a:r>
              <a:rPr lang="en-US" sz="3000" b="1" dirty="0">
                <a:latin typeface="Arial" panose="020B0604020202020204" pitchFamily="34" charset="0"/>
                <a:cs typeface="Arial" panose="020B0604020202020204" pitchFamily="34" charset="0"/>
              </a:rPr>
              <a:t>WERE MORE LIKELY </a:t>
            </a:r>
            <a:r>
              <a:rPr lang="en-US" sz="3000" dirty="0">
                <a:latin typeface="Arial" panose="020B0604020202020204" pitchFamily="34" charset="0"/>
                <a:cs typeface="Arial" panose="020B0604020202020204" pitchFamily="34" charset="0"/>
              </a:rPr>
              <a:t>to be prepared.</a:t>
            </a:r>
          </a:p>
        </p:txBody>
      </p:sp>
      <p:sp>
        <p:nvSpPr>
          <p:cNvPr id="3" name="Slide Number Placeholder 2"/>
          <p:cNvSpPr>
            <a:spLocks noGrp="1"/>
          </p:cNvSpPr>
          <p:nvPr>
            <p:ph type="sldNum" sz="quarter" idx="12"/>
          </p:nvPr>
        </p:nvSpPr>
        <p:spPr/>
        <p:txBody>
          <a:bodyPr/>
          <a:lstStyle/>
          <a:p>
            <a:fld id="{D6E27486-41E3-4858-ACEA-33F05B7D6269}" type="slidenum">
              <a:rPr lang="en-US" smtClean="0"/>
              <a:t>41</a:t>
            </a:fld>
            <a:endParaRPr lang="en-US"/>
          </a:p>
        </p:txBody>
      </p:sp>
    </p:spTree>
    <p:extLst>
      <p:ext uri="{BB962C8B-B14F-4D97-AF65-F5344CB8AC3E}">
        <p14:creationId xmlns:p14="http://schemas.microsoft.com/office/powerpoint/2010/main" val="3860045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2014 FEMA Study - Results  </a:t>
            </a:r>
          </a:p>
        </p:txBody>
      </p:sp>
      <p:sp>
        <p:nvSpPr>
          <p:cNvPr id="6" name="Content Placeholder 5"/>
          <p:cNvSpPr>
            <a:spLocks noGrp="1"/>
          </p:cNvSpPr>
          <p:nvPr>
            <p:ph idx="1"/>
          </p:nvPr>
        </p:nvSpPr>
        <p:spPr>
          <a:xfrm>
            <a:off x="838200" y="1419225"/>
            <a:ext cx="10515600" cy="4351338"/>
          </a:xfrm>
        </p:spPr>
        <p:txBody>
          <a:bodyPr>
            <a:normAutofit/>
          </a:bodyPr>
          <a:lstStyle/>
          <a:p>
            <a:pPr marL="0" indent="0">
              <a:buNone/>
            </a:pPr>
            <a:endParaRPr lang="en-US" sz="3200" dirty="0">
              <a:latin typeface="Arial" panose="020B0604020202020204" pitchFamily="34" charset="0"/>
              <a:cs typeface="Arial" panose="020B0604020202020204" pitchFamily="34" charset="0"/>
            </a:endParaRPr>
          </a:p>
          <a:p>
            <a:pPr marL="1143000" lvl="1" indent="-628650">
              <a:buNone/>
              <a:tabLst>
                <a:tab pos="1143000" algn="l"/>
              </a:tabLst>
            </a:pPr>
            <a:r>
              <a:rPr lang="en-US" sz="3200" spc="10" dirty="0">
                <a:solidFill>
                  <a:srgbClr val="4F81BD"/>
                </a:solidFill>
                <a:latin typeface="Wingdings 3"/>
                <a:cs typeface="Wingdings 3"/>
              </a:rPr>
              <a:t> </a:t>
            </a:r>
            <a:r>
              <a:rPr lang="en-US" dirty="0">
                <a:latin typeface="Arial" panose="020B0604020202020204" pitchFamily="34" charset="0"/>
                <a:cs typeface="Arial" panose="020B0604020202020204" pitchFamily="34" charset="0"/>
              </a:rPr>
              <a:t>Only </a:t>
            </a:r>
            <a:r>
              <a:rPr lang="en-US" b="1" dirty="0">
                <a:latin typeface="Arial" panose="020B0604020202020204" pitchFamily="34" charset="0"/>
                <a:cs typeface="Arial" panose="020B0604020202020204" pitchFamily="34" charset="0"/>
              </a:rPr>
              <a:t>small differences </a:t>
            </a:r>
            <a:r>
              <a:rPr lang="en-US" dirty="0">
                <a:latin typeface="Arial" panose="020B0604020202020204" pitchFamily="34" charset="0"/>
                <a:cs typeface="Arial" panose="020B0604020202020204" pitchFamily="34" charset="0"/>
              </a:rPr>
              <a:t>were noted for participants with and without a disability.</a:t>
            </a: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6E27486-41E3-4858-ACEA-33F05B7D6269}" type="slidenum">
              <a:rPr lang="en-US" smtClean="0"/>
              <a:t>42</a:t>
            </a:fld>
            <a:endParaRPr lang="en-US"/>
          </a:p>
        </p:txBody>
      </p:sp>
    </p:spTree>
    <p:extLst>
      <p:ext uri="{BB962C8B-B14F-4D97-AF65-F5344CB8AC3E}">
        <p14:creationId xmlns:p14="http://schemas.microsoft.com/office/powerpoint/2010/main" val="301732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1737"/>
            <a:ext cx="10515600" cy="1028951"/>
          </a:xfrm>
        </p:spPr>
        <p:txBody>
          <a:bodyPr>
            <a:normAutofit fontScale="90000"/>
          </a:bodyPr>
          <a:lstStyle/>
          <a:p>
            <a:br>
              <a:rPr lang="en-US" b="1" dirty="0"/>
            </a:br>
            <a:br>
              <a:rPr lang="en-US" b="1" dirty="0"/>
            </a:br>
            <a:r>
              <a:rPr lang="en-US" b="1" dirty="0"/>
              <a:t>To Recap-</a:t>
            </a:r>
            <a:r>
              <a:rPr lang="en-US" dirty="0"/>
              <a:t>Why is it i</a:t>
            </a:r>
            <a:r>
              <a:rPr lang="en-US" b="1" dirty="0"/>
              <a:t>mportant</a:t>
            </a:r>
            <a:r>
              <a:rPr lang="en-US" dirty="0"/>
              <a:t> to know if OEMs are ready or not?</a:t>
            </a:r>
            <a:br>
              <a:rPr lang="en-US" dirty="0"/>
            </a:br>
            <a:br>
              <a:rPr lang="en-US" sz="1050" dirty="0"/>
            </a:br>
            <a:br>
              <a:rPr lang="en-US" b="1" dirty="0">
                <a:solidFill>
                  <a:srgbClr val="FF0000"/>
                </a:solidFill>
                <a:effectLst>
                  <a:outerShdw blurRad="38100" dist="38100" dir="2700000" algn="tl">
                    <a:srgbClr val="000000">
                      <a:alpha val="43137"/>
                    </a:srgbClr>
                  </a:outerShdw>
                </a:effectLst>
              </a:rPr>
            </a:br>
            <a:endParaRPr lang="en-US" b="1" dirty="0"/>
          </a:p>
        </p:txBody>
      </p:sp>
      <p:sp>
        <p:nvSpPr>
          <p:cNvPr id="3" name="Content Placeholder 2"/>
          <p:cNvSpPr>
            <a:spLocks noGrp="1"/>
          </p:cNvSpPr>
          <p:nvPr>
            <p:ph idx="1"/>
          </p:nvPr>
        </p:nvSpPr>
        <p:spPr/>
        <p:txBody>
          <a:bodyPr/>
          <a:lstStyle/>
          <a:p>
            <a:r>
              <a:rPr lang="en-US" dirty="0"/>
              <a:t>Population at risk is large and growing</a:t>
            </a:r>
          </a:p>
          <a:p>
            <a:r>
              <a:rPr lang="en-US" dirty="0"/>
              <a:t>Disasters are increasing in frequency and severity</a:t>
            </a:r>
          </a:p>
          <a:p>
            <a:r>
              <a:rPr lang="en-US" dirty="0"/>
              <a:t>Individual-level preparedness is low </a:t>
            </a:r>
          </a:p>
          <a:p>
            <a:endParaRPr lang="en-US" dirty="0"/>
          </a:p>
          <a:p>
            <a:pPr marL="0" indent="0">
              <a:buNone/>
            </a:pPr>
            <a:r>
              <a:rPr lang="en-US" dirty="0"/>
              <a:t>    And……</a:t>
            </a:r>
          </a:p>
        </p:txBody>
      </p:sp>
    </p:spTree>
    <p:extLst>
      <p:ext uri="{BB962C8B-B14F-4D97-AF65-F5344CB8AC3E}">
        <p14:creationId xmlns:p14="http://schemas.microsoft.com/office/powerpoint/2010/main" val="187424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50" y="365125"/>
            <a:ext cx="9309100" cy="1657106"/>
          </a:xfrm>
        </p:spPr>
        <p:txBody>
          <a:bodyPr>
            <a:normAutofit/>
          </a:bodyPr>
          <a:lstStyle/>
          <a:p>
            <a:pPr algn="ctr"/>
            <a:r>
              <a:rPr lang="en-US" b="1" dirty="0">
                <a:latin typeface="Arial" panose="020B0604020202020204" pitchFamily="34" charset="0"/>
                <a:cs typeface="Arial" panose="020B0604020202020204" pitchFamily="34" charset="0"/>
              </a:rPr>
              <a:t>People with Disabilities are Disproportionately Affected by Disaster Events  </a:t>
            </a:r>
          </a:p>
        </p:txBody>
      </p:sp>
      <p:sp>
        <p:nvSpPr>
          <p:cNvPr id="3" name="Content Placeholder 2"/>
          <p:cNvSpPr>
            <a:spLocks noGrp="1"/>
          </p:cNvSpPr>
          <p:nvPr>
            <p:ph idx="1"/>
          </p:nvPr>
        </p:nvSpPr>
        <p:spPr>
          <a:xfrm>
            <a:off x="838200" y="2022231"/>
            <a:ext cx="10515600" cy="4334119"/>
          </a:xfrm>
        </p:spPr>
        <p:txBody>
          <a:bodyPr>
            <a:normAutofit/>
          </a:bodyPr>
          <a:lstStyle/>
          <a:p>
            <a:r>
              <a:rPr lang="en-US" dirty="0">
                <a:latin typeface="Arial" panose="020B0604020202020204" pitchFamily="34" charset="0"/>
                <a:cs typeface="Arial" panose="020B0604020202020204" pitchFamily="34" charset="0"/>
              </a:rPr>
              <a:t>Latest US data suggest a </a:t>
            </a:r>
            <a:r>
              <a:rPr lang="en-US" b="1" dirty="0">
                <a:latin typeface="Arial" panose="020B0604020202020204" pitchFamily="34" charset="0"/>
                <a:cs typeface="Arial" panose="020B0604020202020204" pitchFamily="34" charset="0"/>
              </a:rPr>
              <a:t>30-50% increased risk </a:t>
            </a:r>
            <a:r>
              <a:rPr lang="en-US" dirty="0">
                <a:latin typeface="Arial" panose="020B0604020202020204" pitchFamily="34" charset="0"/>
                <a:cs typeface="Arial" panose="020B0604020202020204" pitchFamily="34" charset="0"/>
              </a:rPr>
              <a:t>of disaster-related fatality among people with disabilities. </a:t>
            </a:r>
          </a:p>
          <a:p>
            <a:pPr lvl="1"/>
            <a:r>
              <a:rPr lang="en-US" dirty="0">
                <a:latin typeface="Arial" panose="020B0604020202020204" pitchFamily="34" charset="0"/>
                <a:cs typeface="Arial" panose="020B0604020202020204" pitchFamily="34" charset="0"/>
              </a:rPr>
              <a:t>1/3 of Hurricane Maria fatalities are believed to have resulted from “interrupted care” </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Other vulnerable populations in addition to those with disabilities also disadvantaged:</a:t>
            </a:r>
          </a:p>
          <a:p>
            <a:pPr lvl="1"/>
            <a:r>
              <a:rPr lang="en-US" dirty="0">
                <a:latin typeface="Arial" panose="020B0604020202020204" pitchFamily="34" charset="0"/>
                <a:cs typeface="Arial" panose="020B0604020202020204" pitchFamily="34" charset="0"/>
              </a:rPr>
              <a:t>Children, pregnant women, seniors, those with limited English proficiency, transportation disadvantaged,  and institutionalized individuals. </a:t>
            </a:r>
          </a:p>
          <a:p>
            <a:endParaRPr lang="en-US" dirty="0"/>
          </a:p>
        </p:txBody>
      </p:sp>
      <p:sp>
        <p:nvSpPr>
          <p:cNvPr id="5" name="Slide Number Placeholder 4"/>
          <p:cNvSpPr>
            <a:spLocks noGrp="1"/>
          </p:cNvSpPr>
          <p:nvPr>
            <p:ph type="sldNum" sz="quarter" idx="12"/>
          </p:nvPr>
        </p:nvSpPr>
        <p:spPr/>
        <p:txBody>
          <a:bodyPr/>
          <a:lstStyle/>
          <a:p>
            <a:fld id="{D6E27486-41E3-4858-ACEA-33F05B7D6269}" type="slidenum">
              <a:rPr lang="en-US" smtClean="0"/>
              <a:t>44</a:t>
            </a:fld>
            <a:endParaRPr lang="en-US"/>
          </a:p>
        </p:txBody>
      </p:sp>
    </p:spTree>
    <p:extLst>
      <p:ext uri="{BB962C8B-B14F-4D97-AF65-F5344CB8AC3E}">
        <p14:creationId xmlns:p14="http://schemas.microsoft.com/office/powerpoint/2010/main" val="644088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Underlying Questions </a:t>
            </a:r>
            <a:br>
              <a:rPr lang="en-US" sz="4900" b="1" dirty="0">
                <a:latin typeface="Arial" panose="020B0604020202020204" pitchFamily="34" charset="0"/>
                <a:cs typeface="Arial" panose="020B0604020202020204" pitchFamily="34" charset="0"/>
              </a:rPr>
            </a:br>
            <a:endParaRPr lang="en-US" sz="49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9734550" cy="4675188"/>
          </a:xfrm>
        </p:spPr>
        <p:txBody>
          <a:bodyPr>
            <a:normAutofit/>
          </a:bodyPr>
          <a:lstStyle/>
          <a:p>
            <a:r>
              <a:rPr lang="en-US" dirty="0"/>
              <a:t>What are the </a:t>
            </a:r>
            <a:r>
              <a:rPr lang="en-US" b="1" dirty="0"/>
              <a:t>roles and responsibilities </a:t>
            </a:r>
            <a:r>
              <a:rPr lang="en-US" dirty="0"/>
              <a:t>of OEM … with respect to ADA?</a:t>
            </a:r>
          </a:p>
          <a:p>
            <a:r>
              <a:rPr lang="en-US" dirty="0">
                <a:latin typeface="Arial" panose="020B0604020202020204" pitchFamily="34" charset="0"/>
                <a:ea typeface="+mj-ea"/>
                <a:cs typeface="Arial" panose="020B0604020202020204" pitchFamily="34" charset="0"/>
              </a:rPr>
              <a:t>Why is it i</a:t>
            </a:r>
            <a:r>
              <a:rPr lang="en-US" b="1" dirty="0">
                <a:latin typeface="Arial" panose="020B0604020202020204" pitchFamily="34" charset="0"/>
                <a:ea typeface="+mj-ea"/>
                <a:cs typeface="Arial" panose="020B0604020202020204" pitchFamily="34" charset="0"/>
              </a:rPr>
              <a:t>mportant</a:t>
            </a:r>
            <a:r>
              <a:rPr lang="en-US" dirty="0">
                <a:latin typeface="Arial" panose="020B0604020202020204" pitchFamily="34" charset="0"/>
                <a:ea typeface="+mj-ea"/>
                <a:cs typeface="Arial" panose="020B0604020202020204" pitchFamily="34" charset="0"/>
              </a:rPr>
              <a:t> to know if OEMs are ready or not?</a:t>
            </a:r>
          </a:p>
          <a:p>
            <a:endParaRPr lang="en-US" sz="1000" dirty="0">
              <a:latin typeface="Arial" panose="020B0604020202020204" pitchFamily="34" charset="0"/>
              <a:ea typeface="+mj-ea"/>
              <a:cs typeface="Arial" panose="020B0604020202020204" pitchFamily="34" charset="0"/>
            </a:endParaRPr>
          </a:p>
          <a:p>
            <a:r>
              <a:rPr lang="en-US"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What types of information can help us answer this question ?</a:t>
            </a:r>
          </a:p>
          <a:p>
            <a:endParaRPr lang="en-US" sz="1000"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How can information on OEM readiness be </a:t>
            </a:r>
            <a:r>
              <a:rPr lang="en-US" b="1" dirty="0">
                <a:latin typeface="Arial" panose="020B0604020202020204" pitchFamily="34" charset="0"/>
                <a:ea typeface="+mj-ea"/>
                <a:cs typeface="Arial" panose="020B0604020202020204" pitchFamily="34" charset="0"/>
              </a:rPr>
              <a:t>helpful</a:t>
            </a:r>
            <a:r>
              <a:rPr lang="en-US" dirty="0">
                <a:latin typeface="Arial" panose="020B0604020202020204" pitchFamily="34" charset="0"/>
                <a:ea typeface="+mj-ea"/>
                <a:cs typeface="Arial" panose="020B0604020202020204" pitchFamily="34" charset="0"/>
              </a:rPr>
              <a:t>?  </a:t>
            </a:r>
          </a:p>
        </p:txBody>
      </p:sp>
      <p:sp>
        <p:nvSpPr>
          <p:cNvPr id="5" name="Slide Number Placeholder 4"/>
          <p:cNvSpPr>
            <a:spLocks noGrp="1"/>
          </p:cNvSpPr>
          <p:nvPr>
            <p:ph type="sldNum" sz="quarter" idx="12"/>
          </p:nvPr>
        </p:nvSpPr>
        <p:spPr/>
        <p:txBody>
          <a:bodyPr/>
          <a:lstStyle/>
          <a:p>
            <a:fld id="{D6E27486-41E3-4858-ACEA-33F05B7D6269}" type="slidenum">
              <a:rPr lang="en-US" b="1" smtClean="0">
                <a:solidFill>
                  <a:schemeClr val="tx1"/>
                </a:solidFill>
                <a:latin typeface="Arial" panose="020B0604020202020204" pitchFamily="34" charset="0"/>
                <a:cs typeface="Arial" panose="020B0604020202020204" pitchFamily="34" charset="0"/>
              </a:rPr>
              <a:t>45</a:t>
            </a:fld>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50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18432" y="409713"/>
            <a:ext cx="9355137" cy="998350"/>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ADA Implementation Among OEM </a:t>
            </a:r>
            <a:br>
              <a:rPr lang="en-US" b="1" spc="-5" dirty="0">
                <a:solidFill>
                  <a:srgbClr val="1F497D"/>
                </a:solidFill>
                <a:latin typeface="Arial" panose="020B0604020202020204" pitchFamily="34" charset="0"/>
                <a:cs typeface="Arial" panose="020B0604020202020204" pitchFamily="34" charset="0"/>
              </a:rPr>
            </a:br>
            <a:r>
              <a:rPr lang="en-US" b="1" spc="-5" dirty="0">
                <a:solidFill>
                  <a:srgbClr val="1F497D"/>
                </a:solidFill>
                <a:latin typeface="Arial" panose="020B0604020202020204" pitchFamily="34" charset="0"/>
                <a:cs typeface="Arial" panose="020B0604020202020204" pitchFamily="34" charset="0"/>
              </a:rPr>
              <a:t>FEMA Region 9</a:t>
            </a:r>
            <a:endParaRPr b="1" dirty="0">
              <a:latin typeface="Arial" panose="020B0604020202020204" pitchFamily="34" charset="0"/>
              <a:cs typeface="Arial" panose="020B0604020202020204" pitchFamily="34" charset="0"/>
            </a:endParaRPr>
          </a:p>
        </p:txBody>
      </p:sp>
      <p:sp>
        <p:nvSpPr>
          <p:cNvPr id="4" name="object 4"/>
          <p:cNvSpPr txBox="1"/>
          <p:nvPr/>
        </p:nvSpPr>
        <p:spPr>
          <a:xfrm>
            <a:off x="1521699" y="1408063"/>
            <a:ext cx="9148602" cy="1252266"/>
          </a:xfrm>
          <a:prstGeom prst="rect">
            <a:avLst/>
          </a:prstGeom>
        </p:spPr>
        <p:txBody>
          <a:bodyPr vert="horz" wrap="square" lIns="0" tIns="13335" rIns="0" bIns="0" rtlCol="0">
            <a:spAutoFit/>
          </a:bodyPr>
          <a:lstStyle/>
          <a:p>
            <a:pPr marL="285115" marR="839469" indent="-273050" algn="ctr">
              <a:spcBef>
                <a:spcPts val="105"/>
              </a:spcBef>
            </a:pPr>
            <a:endParaRPr lang="en-US" sz="1950" spc="15" dirty="0">
              <a:solidFill>
                <a:srgbClr val="4F81BD"/>
              </a:solidFill>
              <a:latin typeface="Wingdings 3"/>
              <a:cs typeface="Wingdings 3"/>
            </a:endParaRPr>
          </a:p>
          <a:p>
            <a:pPr marL="285115" marR="839469" indent="-273050" algn="ctr">
              <a:spcBef>
                <a:spcPts val="600"/>
              </a:spcBef>
            </a:pPr>
            <a:r>
              <a:rPr sz="1950" spc="15" dirty="0">
                <a:solidFill>
                  <a:srgbClr val="4F81BD"/>
                </a:solidFill>
                <a:latin typeface="Wingdings 3"/>
                <a:cs typeface="Wingdings 3"/>
              </a:rPr>
              <a:t></a:t>
            </a:r>
            <a:r>
              <a:rPr sz="1950" spc="15" dirty="0">
                <a:solidFill>
                  <a:srgbClr val="4F81BD"/>
                </a:solidFill>
                <a:latin typeface="Times New Roman"/>
                <a:cs typeface="Times New Roman"/>
              </a:rPr>
              <a:t> </a:t>
            </a:r>
            <a:r>
              <a:rPr lang="en-US" sz="2800" spc="-20" dirty="0">
                <a:latin typeface="Arial" panose="020B0604020202020204" pitchFamily="34" charset="0"/>
                <a:cs typeface="Arial" panose="020B0604020202020204" pitchFamily="34" charset="0"/>
              </a:rPr>
              <a:t>To determine the extent to which ADA requirements have been implemented by local OEM</a:t>
            </a:r>
            <a:endParaRPr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l="26088" r="26086" b="6441"/>
          <a:stretch/>
        </p:blipFill>
        <p:spPr>
          <a:xfrm>
            <a:off x="542925" y="5867433"/>
            <a:ext cx="1804987" cy="614390"/>
          </a:xfrm>
          <a:prstGeom prst="rect">
            <a:avLst/>
          </a:prstGeom>
        </p:spPr>
      </p:pic>
      <p:sp>
        <p:nvSpPr>
          <p:cNvPr id="9" name="Slide Number Placeholder 8"/>
          <p:cNvSpPr>
            <a:spLocks noGrp="1"/>
          </p:cNvSpPr>
          <p:nvPr>
            <p:ph type="sldNum" sz="quarter" idx="4294967295"/>
          </p:nvPr>
        </p:nvSpPr>
        <p:spPr>
          <a:xfrm>
            <a:off x="9298701" y="6299260"/>
            <a:ext cx="2743200" cy="365125"/>
          </a:xfrm>
        </p:spPr>
        <p:txBody>
          <a:bodyPr/>
          <a:lstStyle/>
          <a:p>
            <a:fld id="{B6F15528-21DE-4FAA-801E-634DDDAF4B2B}" type="slidenum">
              <a:rPr lang="en-US" smtClean="0"/>
              <a:t>46</a:t>
            </a:fld>
            <a:endParaRPr lang="en-US"/>
          </a:p>
        </p:txBody>
      </p:sp>
      <p:pic>
        <p:nvPicPr>
          <p:cNvPr id="2056" name="Picture 8" descr="Image of disaster victims calling a hotline to get information on disaster assistance." title="Photo of disaster victi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082" y="2853573"/>
            <a:ext cx="5462759" cy="36282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 name="Picture 4" descr="Pacific ADA Center"/>
          <p:cNvPicPr>
            <a:picLocks noChangeAspect="1" noChangeArrowheads="1"/>
          </p:cNvPicPr>
          <p:nvPr/>
        </p:nvPicPr>
        <p:blipFill rotWithShape="1">
          <a:blip r:embed="rId5">
            <a:extLst>
              <a:ext uri="{28A0092B-C50C-407E-A947-70E740481C1C}">
                <a14:useLocalDpi xmlns:a14="http://schemas.microsoft.com/office/drawing/2010/main" val="0"/>
              </a:ext>
            </a:extLst>
          </a:blip>
          <a:srcRect t="25215" b="39393"/>
          <a:stretch/>
        </p:blipFill>
        <p:spPr bwMode="auto">
          <a:xfrm>
            <a:off x="9839011" y="5842997"/>
            <a:ext cx="1804987" cy="6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28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33269" y="484755"/>
            <a:ext cx="7610793" cy="690574"/>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Study Methods</a:t>
            </a:r>
            <a:endParaRPr b="1" dirty="0">
              <a:latin typeface="Arial" panose="020B0604020202020204" pitchFamily="34" charset="0"/>
              <a:cs typeface="Arial" panose="020B0604020202020204" pitchFamily="34" charset="0"/>
            </a:endParaRPr>
          </a:p>
        </p:txBody>
      </p:sp>
      <p:sp>
        <p:nvSpPr>
          <p:cNvPr id="4" name="object 4"/>
          <p:cNvSpPr txBox="1"/>
          <p:nvPr/>
        </p:nvSpPr>
        <p:spPr>
          <a:xfrm>
            <a:off x="642939" y="1389227"/>
            <a:ext cx="10710861" cy="4814780"/>
          </a:xfrm>
          <a:prstGeom prst="rect">
            <a:avLst/>
          </a:prstGeom>
        </p:spPr>
        <p:txBody>
          <a:bodyPr vert="horz" wrap="square" lIns="0" tIns="13335" rIns="0" bIns="0" rtlCol="0">
            <a:spAutoFit/>
          </a:bodyPr>
          <a:lstStyle/>
          <a:p>
            <a:pPr marL="285115" marR="839469" indent="-273050"/>
            <a:endParaRPr lang="en-US" sz="2000" spc="15" dirty="0">
              <a:solidFill>
                <a:srgbClr val="4F81BD"/>
              </a:solidFill>
              <a:latin typeface="Wingdings 3"/>
              <a:cs typeface="Wingdings 3"/>
            </a:endParaRPr>
          </a:p>
          <a:p>
            <a:pPr marL="457200" marR="839469" indent="-446088">
              <a:buFont typeface="Arial" panose="020B0604020202020204" pitchFamily="34" charset="0"/>
              <a:buChar char="•"/>
            </a:pPr>
            <a:r>
              <a:rPr lang="en-US" sz="2800" spc="-20" dirty="0">
                <a:latin typeface="Arial" panose="020B0604020202020204" pitchFamily="34" charset="0"/>
                <a:cs typeface="Arial" panose="020B0604020202020204" pitchFamily="34" charset="0"/>
              </a:rPr>
              <a:t>Study conducted in winter, 2018</a:t>
            </a:r>
          </a:p>
          <a:p>
            <a:pPr marL="457200" marR="839469" indent="-446088">
              <a:buFont typeface="Arial" panose="020B0604020202020204" pitchFamily="34" charset="0"/>
              <a:buChar char="•"/>
            </a:pPr>
            <a:endParaRPr lang="en-US" sz="1000" spc="-20" dirty="0">
              <a:latin typeface="Arial" panose="020B0604020202020204" pitchFamily="34" charset="0"/>
              <a:cs typeface="Arial" panose="020B0604020202020204" pitchFamily="34" charset="0"/>
            </a:endParaRPr>
          </a:p>
          <a:p>
            <a:pPr marL="457200" marR="839469" indent="-446088">
              <a:buFont typeface="Arial" panose="020B0604020202020204" pitchFamily="34" charset="0"/>
              <a:buChar char="•"/>
            </a:pPr>
            <a:r>
              <a:rPr lang="en-US" sz="2800" spc="-20" dirty="0">
                <a:latin typeface="Arial" panose="020B0604020202020204" pitchFamily="34" charset="0"/>
                <a:cs typeface="Arial" panose="020B0604020202020204" pitchFamily="34" charset="0"/>
              </a:rPr>
              <a:t>Input from key stakeholders </a:t>
            </a:r>
          </a:p>
          <a:p>
            <a:pPr marL="457200" marR="839469" indent="-446088">
              <a:buFont typeface="Arial" panose="020B0604020202020204" pitchFamily="34" charset="0"/>
              <a:buChar char="•"/>
            </a:pPr>
            <a:endParaRPr lang="en-US" sz="1000" spc="-20" dirty="0">
              <a:latin typeface="Arial" panose="020B0604020202020204" pitchFamily="34" charset="0"/>
              <a:cs typeface="Arial" panose="020B0604020202020204" pitchFamily="34" charset="0"/>
            </a:endParaRPr>
          </a:p>
          <a:p>
            <a:pPr marL="469265" marR="839469" indent="-457200">
              <a:buFont typeface="Arial" panose="020B0604020202020204" pitchFamily="34" charset="0"/>
              <a:buChar char="•"/>
            </a:pPr>
            <a:r>
              <a:rPr lang="en-US" sz="2800" spc="-20" dirty="0">
                <a:latin typeface="Arial" panose="020B0604020202020204" pitchFamily="34" charset="0"/>
                <a:cs typeface="Arial" panose="020B0604020202020204" pitchFamily="34" charset="0"/>
              </a:rPr>
              <a:t>Confidential web-based survey of local Offices of Emergency   Management (OEM) in FEMA Region 9, (California, Nevada,  Arizona, Hawaii, and the Pacific Islands).</a:t>
            </a:r>
          </a:p>
          <a:p>
            <a:pPr marL="469265" marR="839469" indent="-457200">
              <a:buFont typeface="Arial" panose="020B0604020202020204" pitchFamily="34" charset="0"/>
              <a:buChar char="•"/>
            </a:pPr>
            <a:endParaRPr lang="en-US" sz="1000" spc="-20" dirty="0">
              <a:latin typeface="Arial" panose="020B0604020202020204" pitchFamily="34" charset="0"/>
              <a:cs typeface="Arial" panose="020B0604020202020204" pitchFamily="34" charset="0"/>
            </a:endParaRPr>
          </a:p>
          <a:p>
            <a:pPr marL="469265" marR="839469"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Respondents (N=75) – Multi-modal recruitment  </a:t>
            </a:r>
          </a:p>
          <a:p>
            <a:pPr marL="469265" marR="839469"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469265" marR="839469"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Questions on inclusiveness at key disaster phases: mitigation, planning, response, and recovery.</a:t>
            </a:r>
            <a:endParaRPr sz="28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4294967295"/>
          </p:nvPr>
        </p:nvSpPr>
        <p:spPr/>
        <p:txBody>
          <a:bodyPr/>
          <a:lstStyle/>
          <a:p>
            <a:fld id="{B6F15528-21DE-4FAA-801E-634DDDAF4B2B}" type="slidenum">
              <a:rPr lang="en-US" smtClean="0"/>
              <a:t>47</a:t>
            </a:fld>
            <a:endParaRPr lang="en-US"/>
          </a:p>
        </p:txBody>
      </p:sp>
    </p:spTree>
    <p:extLst>
      <p:ext uri="{BB962C8B-B14F-4D97-AF65-F5344CB8AC3E}">
        <p14:creationId xmlns:p14="http://schemas.microsoft.com/office/powerpoint/2010/main" val="1129720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975"/>
            <a:ext cx="10515600" cy="1325563"/>
          </a:xfrm>
        </p:spPr>
        <p:txBody>
          <a:bodyPr/>
          <a:lstStyle/>
          <a:p>
            <a:pPr algn="ctr"/>
            <a:r>
              <a:rPr lang="en-US" b="1" spc="-5" dirty="0">
                <a:solidFill>
                  <a:srgbClr val="1F497D"/>
                </a:solidFill>
                <a:latin typeface="Arial" panose="020B0604020202020204" pitchFamily="34" charset="0"/>
                <a:cs typeface="Arial" panose="020B0604020202020204" pitchFamily="34" charset="0"/>
              </a:rPr>
              <a:t>Study Methods</a:t>
            </a:r>
            <a:endParaRPr lang="en-US" dirty="0"/>
          </a:p>
        </p:txBody>
      </p:sp>
      <p:sp>
        <p:nvSpPr>
          <p:cNvPr id="3" name="Content Placeholder 2"/>
          <p:cNvSpPr>
            <a:spLocks noGrp="1"/>
          </p:cNvSpPr>
          <p:nvPr>
            <p:ph idx="1"/>
          </p:nvPr>
        </p:nvSpPr>
        <p:spPr>
          <a:xfrm>
            <a:off x="838200" y="1441450"/>
            <a:ext cx="8991600" cy="5086350"/>
          </a:xfrm>
        </p:spPr>
        <p:txBody>
          <a:bodyPr>
            <a:noAutofit/>
          </a:bodyPr>
          <a:lstStyle/>
          <a:p>
            <a:pPr indent="0">
              <a:lnSpc>
                <a:spcPct val="100000"/>
              </a:lnSpc>
              <a:spcBef>
                <a:spcPts val="0"/>
              </a:spcBef>
            </a:pPr>
            <a:r>
              <a:rPr lang="en-US" dirty="0">
                <a:latin typeface="Arial" panose="020B0604020202020204" pitchFamily="34" charset="0"/>
                <a:cs typeface="Arial" panose="020B0604020202020204" pitchFamily="34" charset="0"/>
              </a:rPr>
              <a:t> Survey was pilot tested</a:t>
            </a:r>
          </a:p>
          <a:p>
            <a:pPr indent="0">
              <a:lnSpc>
                <a:spcPct val="100000"/>
              </a:lnSpc>
              <a:spcBef>
                <a:spcPts val="0"/>
              </a:spcBef>
            </a:pPr>
            <a:endParaRPr lang="en-US" dirty="0">
              <a:latin typeface="Arial" panose="020B0604020202020204" pitchFamily="34" charset="0"/>
              <a:cs typeface="Arial" panose="020B0604020202020204" pitchFamily="34" charset="0"/>
            </a:endParaRPr>
          </a:p>
          <a:p>
            <a:pPr indent="0">
              <a:lnSpc>
                <a:spcPct val="100000"/>
              </a:lnSpc>
              <a:spcBef>
                <a:spcPts val="0"/>
              </a:spcBef>
            </a:pPr>
            <a:r>
              <a:rPr lang="en-US" dirty="0">
                <a:latin typeface="Arial" panose="020B0604020202020204" pitchFamily="34" charset="0"/>
                <a:cs typeface="Arial" panose="020B0604020202020204" pitchFamily="34" charset="0"/>
              </a:rPr>
              <a:t> Final survey had 40 items and took about 15-20mins 	to complete</a:t>
            </a:r>
          </a:p>
          <a:p>
            <a:pPr indent="0">
              <a:lnSpc>
                <a:spcPct val="100000"/>
              </a:lnSpc>
              <a:spcBef>
                <a:spcPts val="0"/>
              </a:spcBef>
            </a:pPr>
            <a:endParaRPr lang="en-US" dirty="0">
              <a:latin typeface="Arial" panose="020B0604020202020204" pitchFamily="34" charset="0"/>
              <a:cs typeface="Arial" panose="020B0604020202020204" pitchFamily="34" charset="0"/>
            </a:endParaRPr>
          </a:p>
          <a:p>
            <a:pPr indent="0">
              <a:lnSpc>
                <a:spcPct val="100000"/>
              </a:lnSpc>
              <a:spcBef>
                <a:spcPts val="0"/>
              </a:spcBef>
            </a:pPr>
            <a:r>
              <a:rPr lang="en-US" dirty="0">
                <a:latin typeface="Arial" panose="020B0604020202020204" pitchFamily="34" charset="0"/>
                <a:cs typeface="Arial" panose="020B0604020202020204" pitchFamily="34" charset="0"/>
              </a:rPr>
              <a:t> Statistical analyses were primarily descriptive, 	graphical, and factor analysis of the scale </a:t>
            </a:r>
          </a:p>
        </p:txBody>
      </p:sp>
      <p:sp>
        <p:nvSpPr>
          <p:cNvPr id="4" name="Slide Number Placeholder 3"/>
          <p:cNvSpPr>
            <a:spLocks noGrp="1"/>
          </p:cNvSpPr>
          <p:nvPr>
            <p:ph type="sldNum" sz="quarter" idx="12"/>
          </p:nvPr>
        </p:nvSpPr>
        <p:spPr/>
        <p:txBody>
          <a:bodyPr/>
          <a:lstStyle/>
          <a:p>
            <a:fld id="{D6E27486-41E3-4858-ACEA-33F05B7D6269}" type="slidenum">
              <a:rPr lang="en-US" smtClean="0"/>
              <a:t>48</a:t>
            </a:fld>
            <a:endParaRPr lang="en-US"/>
          </a:p>
        </p:txBody>
      </p:sp>
    </p:spTree>
    <p:extLst>
      <p:ext uri="{BB962C8B-B14F-4D97-AF65-F5344CB8AC3E}">
        <p14:creationId xmlns:p14="http://schemas.microsoft.com/office/powerpoint/2010/main" val="190504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95438" y="252356"/>
            <a:ext cx="9001124" cy="505908"/>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2018 - Study Results</a:t>
            </a:r>
            <a:endParaRPr b="1" dirty="0">
              <a:latin typeface="Arial" panose="020B0604020202020204" pitchFamily="34" charset="0"/>
              <a:cs typeface="Arial" panose="020B0604020202020204" pitchFamily="34" charset="0"/>
            </a:endParaRPr>
          </a:p>
        </p:txBody>
      </p:sp>
      <p:sp>
        <p:nvSpPr>
          <p:cNvPr id="8" name="object 4"/>
          <p:cNvSpPr txBox="1"/>
          <p:nvPr/>
        </p:nvSpPr>
        <p:spPr>
          <a:xfrm>
            <a:off x="254000" y="952563"/>
            <a:ext cx="11683999" cy="3152786"/>
          </a:xfrm>
          <a:prstGeom prst="rect">
            <a:avLst/>
          </a:prstGeom>
        </p:spPr>
        <p:txBody>
          <a:bodyPr vert="horz" wrap="square" lIns="0" tIns="13335" rIns="0" bIns="0" rtlCol="0">
            <a:spAutoFit/>
          </a:bodyPr>
          <a:lstStyle/>
          <a:p>
            <a:pPr marL="571500" marR="5080" indent="-560388">
              <a:spcBef>
                <a:spcPts val="600"/>
              </a:spcBef>
              <a:spcAft>
                <a:spcPts val="600"/>
              </a:spcAft>
              <a:tabLst>
                <a:tab pos="571500" algn="l"/>
              </a:tabLst>
            </a:pPr>
            <a:r>
              <a:rPr lang="en-US" sz="2500" spc="10" dirty="0">
                <a:solidFill>
                  <a:srgbClr val="4F81BD"/>
                </a:solidFill>
                <a:latin typeface="Wingdings 3"/>
                <a:cs typeface="Wingdings 3"/>
              </a:rPr>
              <a:t></a:t>
            </a:r>
            <a:r>
              <a:rPr lang="en-US" sz="2800" spc="10" dirty="0">
                <a:solidFill>
                  <a:srgbClr val="4F81BD"/>
                </a:solidFill>
                <a:latin typeface="Wingdings 3"/>
                <a:cs typeface="Wingdings 3"/>
              </a:rPr>
              <a:t> </a:t>
            </a:r>
            <a:r>
              <a:rPr lang="en-US" sz="2800" spc="-5" dirty="0">
                <a:latin typeface="Arial" panose="020B0604020202020204" pitchFamily="34" charset="0"/>
                <a:cs typeface="Arial" panose="020B0604020202020204" pitchFamily="34" charset="0"/>
              </a:rPr>
              <a:t>Most respondents served a population of 100-500K</a:t>
            </a:r>
          </a:p>
          <a:p>
            <a:pPr marL="12065" marR="5080">
              <a:spcBef>
                <a:spcPts val="600"/>
              </a:spcBef>
              <a:spcAft>
                <a:spcPts val="600"/>
              </a:spcAft>
              <a:tabLst>
                <a:tab pos="285115" algn="l"/>
              </a:tabLst>
            </a:pPr>
            <a:r>
              <a:rPr lang="en-US" sz="2500" spc="10" dirty="0">
                <a:solidFill>
                  <a:srgbClr val="4F81BD"/>
                </a:solidFill>
                <a:latin typeface="Wingdings 3"/>
                <a:cs typeface="Wingdings 3"/>
              </a:rPr>
              <a:t></a:t>
            </a:r>
            <a:r>
              <a:rPr lang="en-US" sz="2800" spc="10" dirty="0">
                <a:solidFill>
                  <a:srgbClr val="4F81BD"/>
                </a:solidFill>
                <a:latin typeface="Wingdings 3"/>
                <a:cs typeface="Wingdings 3"/>
              </a:rPr>
              <a:t> </a:t>
            </a:r>
            <a:r>
              <a:rPr lang="en-US" sz="2800" spc="-5" dirty="0">
                <a:latin typeface="Arial" panose="020B0604020202020204" pitchFamily="34" charset="0"/>
                <a:cs typeface="Arial" panose="020B0604020202020204" pitchFamily="34" charset="0"/>
              </a:rPr>
              <a:t>Small staff- typically just themselves, or 2-5 staff</a:t>
            </a:r>
          </a:p>
          <a:p>
            <a:pPr marR="5080">
              <a:spcBef>
                <a:spcPts val="600"/>
              </a:spcBef>
              <a:spcAft>
                <a:spcPts val="600"/>
              </a:spcAft>
              <a:tabLst>
                <a:tab pos="514350" algn="l"/>
              </a:tabLst>
            </a:pPr>
            <a:r>
              <a:rPr lang="en-US" sz="2800" spc="10" dirty="0">
                <a:solidFill>
                  <a:srgbClr val="4F81BD"/>
                </a:solidFill>
                <a:latin typeface="Wingdings 3"/>
                <a:cs typeface="Wingdings 3"/>
              </a:rPr>
              <a:t> </a:t>
            </a:r>
            <a:r>
              <a:rPr lang="en-US" sz="2800" spc="-5" dirty="0">
                <a:latin typeface="Arial" panose="020B0604020202020204" pitchFamily="34" charset="0"/>
                <a:cs typeface="Arial" panose="020B0604020202020204" pitchFamily="34" charset="0"/>
              </a:rPr>
              <a:t>About half reported at least one major disaster event in their			 jurisdiction in the last 5 years</a:t>
            </a:r>
            <a:r>
              <a:rPr lang="en-US" sz="2600" spc="-5" dirty="0">
                <a:latin typeface="Arial" panose="020B0604020202020204" pitchFamily="34" charset="0"/>
                <a:cs typeface="Arial" panose="020B0604020202020204" pitchFamily="34" charset="0"/>
              </a:rPr>
              <a:t>.</a:t>
            </a:r>
          </a:p>
          <a:p>
            <a:pPr marL="285115" marR="5080" indent="-273050">
              <a:spcBef>
                <a:spcPts val="600"/>
              </a:spcBef>
              <a:spcAft>
                <a:spcPts val="600"/>
              </a:spcAft>
              <a:tabLst>
                <a:tab pos="285115" algn="l"/>
              </a:tabLst>
            </a:pPr>
            <a:endParaRPr lang="en-US" sz="2600" spc="-20" dirty="0">
              <a:latin typeface="Gill Sans MT"/>
              <a:cs typeface="Gill Sans MT"/>
            </a:endParaRPr>
          </a:p>
          <a:p>
            <a:pPr marL="12700">
              <a:spcBef>
                <a:spcPts val="600"/>
              </a:spcBef>
              <a:tabLst>
                <a:tab pos="285115" algn="l"/>
              </a:tabLst>
            </a:pPr>
            <a:endParaRPr sz="2600" dirty="0">
              <a:latin typeface="Gill Sans MT"/>
              <a:cs typeface="Gill Sans MT"/>
            </a:endParaRPr>
          </a:p>
        </p:txBody>
      </p:sp>
      <p:sp>
        <p:nvSpPr>
          <p:cNvPr id="9" name="Slide Number Placeholder 8"/>
          <p:cNvSpPr>
            <a:spLocks noGrp="1"/>
          </p:cNvSpPr>
          <p:nvPr>
            <p:ph type="sldNum" sz="quarter" idx="4294967295"/>
          </p:nvPr>
        </p:nvSpPr>
        <p:spPr/>
        <p:txBody>
          <a:bodyPr/>
          <a:lstStyle/>
          <a:p>
            <a:fld id="{B6F15528-21DE-4FAA-801E-634DDDAF4B2B}" type="slidenum">
              <a:rPr lang="en-US" smtClean="0"/>
              <a:t>49</a:t>
            </a:fld>
            <a:endParaRPr lang="en-US"/>
          </a:p>
        </p:txBody>
      </p:sp>
      <p:pic>
        <p:nvPicPr>
          <p:cNvPr id="3074" name="Picture 2" descr="This is a photo of citizens being rescued after a flood." title="Photo of rescue after fl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78" y="3101598"/>
            <a:ext cx="5972394" cy="34373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Underlying Questions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197662" cy="4675188"/>
          </a:xfrm>
        </p:spPr>
        <p:txBody>
          <a:bodyPr>
            <a:normAutofit/>
          </a:bodyPr>
          <a:lstStyle/>
          <a:p>
            <a:r>
              <a:rPr lang="en-US" dirty="0">
                <a:latin typeface="Arial" panose="020B0604020202020204" pitchFamily="34" charset="0"/>
                <a:ea typeface="+mj-ea"/>
                <a:cs typeface="Arial" panose="020B0604020202020204" pitchFamily="34" charset="0"/>
              </a:rPr>
              <a:t>What are the roles and responsibilities of OEM </a:t>
            </a:r>
            <a:r>
              <a:rPr lang="en-US" b="1" dirty="0">
                <a:latin typeface="Arial" panose="020B0604020202020204" pitchFamily="34" charset="0"/>
                <a:cs typeface="Arial" panose="020B0604020202020204" pitchFamily="34" charset="0"/>
              </a:rPr>
              <a:t>… with respect to ADA?</a:t>
            </a:r>
          </a:p>
          <a:p>
            <a:endParaRPr lang="en-US" sz="1500" b="1" dirty="0">
              <a:latin typeface="Arial" panose="020B0604020202020204" pitchFamily="34" charset="0"/>
              <a:cs typeface="Arial" panose="020B0604020202020204" pitchFamily="34" charset="0"/>
            </a:endParaRPr>
          </a:p>
          <a:p>
            <a:r>
              <a:rPr lang="en-US" dirty="0">
                <a:latin typeface="Arial" panose="020B0604020202020204" pitchFamily="34" charset="0"/>
                <a:ea typeface="+mj-ea"/>
                <a:cs typeface="Arial" panose="020B0604020202020204" pitchFamily="34" charset="0"/>
              </a:rPr>
              <a:t>Why is it i</a:t>
            </a:r>
            <a:r>
              <a:rPr lang="en-US" b="1" dirty="0">
                <a:latin typeface="Arial" panose="020B0604020202020204" pitchFamily="34" charset="0"/>
                <a:ea typeface="+mj-ea"/>
                <a:cs typeface="Arial" panose="020B0604020202020204" pitchFamily="34" charset="0"/>
              </a:rPr>
              <a:t>mportant</a:t>
            </a:r>
            <a:r>
              <a:rPr lang="en-US" dirty="0">
                <a:latin typeface="Arial" panose="020B0604020202020204" pitchFamily="34" charset="0"/>
                <a:ea typeface="+mj-ea"/>
                <a:cs typeface="Arial" panose="020B0604020202020204" pitchFamily="34" charset="0"/>
              </a:rPr>
              <a:t> to know if OEMs are ready or not?</a:t>
            </a:r>
          </a:p>
          <a:p>
            <a:endParaRPr lang="en-US" sz="1500"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What </a:t>
            </a:r>
            <a:r>
              <a:rPr lang="en-US" b="1" dirty="0">
                <a:latin typeface="Arial" panose="020B0604020202020204" pitchFamily="34" charset="0"/>
                <a:ea typeface="+mj-ea"/>
                <a:cs typeface="Arial" panose="020B0604020202020204" pitchFamily="34" charset="0"/>
              </a:rPr>
              <a:t>types of information </a:t>
            </a:r>
            <a:r>
              <a:rPr lang="en-US" dirty="0">
                <a:latin typeface="Arial" panose="020B0604020202020204" pitchFamily="34" charset="0"/>
                <a:ea typeface="+mj-ea"/>
                <a:cs typeface="Arial" panose="020B0604020202020204" pitchFamily="34" charset="0"/>
              </a:rPr>
              <a:t>can help us answer this question?</a:t>
            </a:r>
          </a:p>
          <a:p>
            <a:endParaRPr lang="en-US" sz="1500" dirty="0">
              <a:latin typeface="Arial" panose="020B0604020202020204" pitchFamily="34" charset="0"/>
              <a:ea typeface="+mj-ea"/>
              <a:cs typeface="Arial" panose="020B0604020202020204" pitchFamily="34" charset="0"/>
            </a:endParaRPr>
          </a:p>
          <a:p>
            <a:r>
              <a:rPr lang="en-US" dirty="0">
                <a:latin typeface="Arial" panose="020B0604020202020204" pitchFamily="34" charset="0"/>
                <a:ea typeface="+mj-ea"/>
                <a:cs typeface="Arial" panose="020B0604020202020204" pitchFamily="34" charset="0"/>
              </a:rPr>
              <a:t>How can information on OEM readiness be </a:t>
            </a:r>
            <a:r>
              <a:rPr lang="en-US" b="1" dirty="0">
                <a:latin typeface="Arial" panose="020B0604020202020204" pitchFamily="34" charset="0"/>
                <a:ea typeface="+mj-ea"/>
                <a:cs typeface="Arial" panose="020B0604020202020204" pitchFamily="34" charset="0"/>
              </a:rPr>
              <a:t>helpful</a:t>
            </a:r>
            <a:r>
              <a:rPr lang="en-US" dirty="0">
                <a:latin typeface="Arial" panose="020B0604020202020204" pitchFamily="34" charset="0"/>
                <a:ea typeface="+mj-ea"/>
                <a:cs typeface="Arial" panose="020B0604020202020204" pitchFamily="34" charset="0"/>
              </a:rPr>
              <a:t>?  </a:t>
            </a:r>
          </a:p>
        </p:txBody>
      </p:sp>
      <p:sp>
        <p:nvSpPr>
          <p:cNvPr id="5" name="Slide Number Placeholder 4"/>
          <p:cNvSpPr>
            <a:spLocks noGrp="1"/>
          </p:cNvSpPr>
          <p:nvPr>
            <p:ph type="sldNum" sz="quarter" idx="12"/>
          </p:nvPr>
        </p:nvSpPr>
        <p:spPr/>
        <p:txBody>
          <a:bodyPr/>
          <a:lstStyle/>
          <a:p>
            <a:fld id="{D6E27486-41E3-4858-ACEA-33F05B7D6269}" type="slidenum">
              <a:rPr lang="en-US" smtClean="0"/>
              <a:t>5</a:t>
            </a:fld>
            <a:endParaRPr lang="en-US"/>
          </a:p>
        </p:txBody>
      </p:sp>
    </p:spTree>
    <p:extLst>
      <p:ext uri="{BB962C8B-B14F-4D97-AF65-F5344CB8AC3E}">
        <p14:creationId xmlns:p14="http://schemas.microsoft.com/office/powerpoint/2010/main" val="292819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78151" y="600702"/>
            <a:ext cx="8180262" cy="505908"/>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2018 - Study Results</a:t>
            </a:r>
            <a:endParaRPr dirty="0">
              <a:latin typeface="Bookman Old Style"/>
              <a:cs typeface="Bookman Old Style"/>
            </a:endParaRPr>
          </a:p>
        </p:txBody>
      </p:sp>
      <p:sp>
        <p:nvSpPr>
          <p:cNvPr id="8" name="object 4"/>
          <p:cNvSpPr txBox="1"/>
          <p:nvPr/>
        </p:nvSpPr>
        <p:spPr>
          <a:xfrm>
            <a:off x="1077182" y="1322391"/>
            <a:ext cx="9982200" cy="3501600"/>
          </a:xfrm>
          <a:prstGeom prst="rect">
            <a:avLst/>
          </a:prstGeom>
        </p:spPr>
        <p:txBody>
          <a:bodyPr vert="horz" wrap="square" lIns="0" tIns="13335" rIns="0" bIns="0" rtlCol="0">
            <a:spAutoFit/>
          </a:bodyPr>
          <a:lstStyle/>
          <a:p>
            <a:pPr marL="285115" marR="839469" indent="-273050">
              <a:spcBef>
                <a:spcPts val="105"/>
              </a:spcBef>
            </a:pPr>
            <a:endParaRPr lang="en-US" sz="1950" spc="15" dirty="0">
              <a:solidFill>
                <a:srgbClr val="4F81BD"/>
              </a:solidFill>
              <a:latin typeface="Wingdings 3"/>
              <a:cs typeface="Wingdings 3"/>
            </a:endParaRPr>
          </a:p>
          <a:p>
            <a:pPr marL="469265" marR="839469" indent="-457200">
              <a:spcBef>
                <a:spcPts val="105"/>
              </a:spcBef>
              <a:buFont typeface="Arial" panose="020B0604020202020204" pitchFamily="34" charset="0"/>
              <a:buChar char="•"/>
            </a:pPr>
            <a:endParaRPr lang="en-US" sz="1000" spc="-20" dirty="0">
              <a:latin typeface="Arial" panose="020B0604020202020204" pitchFamily="34" charset="0"/>
              <a:cs typeface="Arial" panose="020B0604020202020204" pitchFamily="34" charset="0"/>
            </a:endParaRPr>
          </a:p>
          <a:p>
            <a:pPr marL="469265" marR="839469" indent="-457200">
              <a:spcBef>
                <a:spcPts val="105"/>
              </a:spcBef>
              <a:buFont typeface="Arial" panose="020B0604020202020204" pitchFamily="34" charset="0"/>
              <a:buChar char="•"/>
            </a:pPr>
            <a:r>
              <a:rPr lang="en-US" sz="2800" spc="-20" dirty="0">
                <a:latin typeface="Arial" panose="020B0604020202020204" pitchFamily="34" charset="0"/>
                <a:cs typeface="Arial" panose="020B0604020202020204" pitchFamily="34" charset="0"/>
              </a:rPr>
              <a:t>35% have access to estimates of the number of people with disabilities in their jurisdiction</a:t>
            </a:r>
          </a:p>
          <a:p>
            <a:pPr marL="469265" marR="839469" indent="-457200">
              <a:spcBef>
                <a:spcPts val="105"/>
              </a:spcBef>
              <a:buFont typeface="Arial" panose="020B0604020202020204" pitchFamily="34" charset="0"/>
              <a:buChar char="•"/>
            </a:pPr>
            <a:endParaRPr lang="en-US" sz="1000" spc="-20" dirty="0">
              <a:latin typeface="Arial" panose="020B0604020202020204" pitchFamily="34" charset="0"/>
              <a:cs typeface="Arial" panose="020B0604020202020204" pitchFamily="34" charset="0"/>
            </a:endParaRPr>
          </a:p>
          <a:p>
            <a:pPr marL="926465" marR="839469" lvl="1" indent="-457200">
              <a:spcBef>
                <a:spcPts val="105"/>
              </a:spcBef>
              <a:buFont typeface="Arial" panose="020B0604020202020204" pitchFamily="34" charset="0"/>
              <a:buChar char="•"/>
            </a:pPr>
            <a:r>
              <a:rPr lang="en-US" sz="2800" spc="-20" dirty="0">
                <a:latin typeface="Arial" panose="020B0604020202020204" pitchFamily="34" charset="0"/>
                <a:cs typeface="Arial" panose="020B0604020202020204" pitchFamily="34" charset="0"/>
              </a:rPr>
              <a:t>Further, only 1/3 of those with estimates had used them in their planning</a:t>
            </a:r>
          </a:p>
          <a:p>
            <a:pPr marL="469265" marR="839469" indent="-457200">
              <a:spcBef>
                <a:spcPts val="105"/>
              </a:spcBef>
              <a:buFont typeface="Arial" panose="020B0604020202020204" pitchFamily="34" charset="0"/>
              <a:buChar char="•"/>
            </a:pPr>
            <a:endParaRPr lang="en-US" sz="1000" spc="-5" dirty="0">
              <a:latin typeface="Arial" panose="020B0604020202020204" pitchFamily="34" charset="0"/>
              <a:cs typeface="Arial" panose="020B0604020202020204" pitchFamily="34" charset="0"/>
            </a:endParaRPr>
          </a:p>
          <a:p>
            <a:pPr marL="469265" marR="5080" indent="-457200">
              <a:spcBef>
                <a:spcPts val="600"/>
              </a:spcBef>
              <a:spcAft>
                <a:spcPts val="600"/>
              </a:spcAft>
              <a:buFont typeface="Arial" panose="020B0604020202020204" pitchFamily="34" charset="0"/>
              <a:buChar char="•"/>
              <a:tabLst>
                <a:tab pos="285115" algn="l"/>
              </a:tabLst>
            </a:pPr>
            <a:r>
              <a:rPr lang="en-US" sz="2800" spc="-20" dirty="0">
                <a:latin typeface="Arial" panose="020B0604020202020204" pitchFamily="34" charset="0"/>
                <a:cs typeface="Arial" panose="020B0604020202020204" pitchFamily="34" charset="0"/>
              </a:rPr>
              <a:t>55% maintained up-to-date lists of local disability agencies and caregiver groups </a:t>
            </a:r>
            <a:r>
              <a:rPr lang="en-US" sz="2800" spc="10" dirty="0">
                <a:solidFill>
                  <a:srgbClr val="4F81BD"/>
                </a:solidFill>
                <a:latin typeface="Arial" panose="020B0604020202020204" pitchFamily="34" charset="0"/>
                <a:cs typeface="Arial" panose="020B0604020202020204" pitchFamily="34" charset="0"/>
              </a:rPr>
              <a:t>	</a:t>
            </a:r>
            <a:endParaRPr sz="2800" dirty="0">
              <a:latin typeface="Gill Sans MT"/>
              <a:cs typeface="Gill Sans MT"/>
            </a:endParaRPr>
          </a:p>
        </p:txBody>
      </p:sp>
      <p:sp>
        <p:nvSpPr>
          <p:cNvPr id="11" name="Slide Number Placeholder 10"/>
          <p:cNvSpPr>
            <a:spLocks noGrp="1"/>
          </p:cNvSpPr>
          <p:nvPr>
            <p:ph type="sldNum" sz="quarter" idx="4294967295"/>
          </p:nvPr>
        </p:nvSpPr>
        <p:spPr/>
        <p:txBody>
          <a:bodyPr/>
          <a:lstStyle/>
          <a:p>
            <a:fld id="{B6F15528-21DE-4FAA-801E-634DDDAF4B2B}" type="slidenum">
              <a:rPr lang="en-US" smtClean="0"/>
              <a:t>50</a:t>
            </a:fld>
            <a:endParaRPr lang="en-US"/>
          </a:p>
        </p:txBody>
      </p:sp>
    </p:spTree>
    <p:extLst>
      <p:ext uri="{BB962C8B-B14F-4D97-AF65-F5344CB8AC3E}">
        <p14:creationId xmlns:p14="http://schemas.microsoft.com/office/powerpoint/2010/main" val="77498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p:txBody>
          <a:bodyPr>
            <a:normAutofit/>
          </a:bodyPr>
          <a:lstStyle/>
          <a:p>
            <a:pPr marL="457200" marR="5080" indent="-446088">
              <a:spcBef>
                <a:spcPts val="600"/>
              </a:spcBef>
              <a:spcAft>
                <a:spcPts val="600"/>
              </a:spcAft>
              <a:tabLst>
                <a:tab pos="457200" algn="l"/>
              </a:tabLst>
            </a:pPr>
            <a:r>
              <a:rPr lang="en-US" spc="-5" dirty="0">
                <a:latin typeface="Arial" panose="020B0604020202020204" pitchFamily="34" charset="0"/>
                <a:cs typeface="Arial" panose="020B0604020202020204" pitchFamily="34" charset="0"/>
              </a:rPr>
              <a:t>Three-quarters prepare plans that address people with 	disabilities</a:t>
            </a:r>
          </a:p>
          <a:p>
            <a:pPr marL="514350" marR="5080" indent="-514350">
              <a:spcBef>
                <a:spcPts val="600"/>
              </a:spcBef>
              <a:spcAft>
                <a:spcPts val="600"/>
              </a:spcAft>
              <a:tabLst>
                <a:tab pos="285115" algn="l"/>
              </a:tabLst>
            </a:pPr>
            <a:r>
              <a:rPr lang="en-US" spc="-20" dirty="0"/>
              <a:t>52% had an ADA Coordinator in their jurisdiction</a:t>
            </a:r>
          </a:p>
          <a:p>
            <a:pPr marL="514350" marR="5080" indent="-514350">
              <a:spcBef>
                <a:spcPts val="600"/>
              </a:spcBef>
              <a:spcAft>
                <a:spcPts val="600"/>
              </a:spcAft>
              <a:tabLst>
                <a:tab pos="285115" algn="l"/>
              </a:tabLst>
            </a:pPr>
            <a:r>
              <a:rPr lang="en-US" spc="-5" dirty="0">
                <a:latin typeface="Arial" panose="020B0604020202020204" pitchFamily="34" charset="0"/>
                <a:cs typeface="Arial" panose="020B0604020202020204" pitchFamily="34" charset="0"/>
              </a:rPr>
              <a:t>About 50% involve the ADA coordinator in plan preparation</a:t>
            </a:r>
          </a:p>
          <a:p>
            <a:pPr marL="285115" marR="5080" indent="-273050">
              <a:spcBef>
                <a:spcPts val="600"/>
              </a:spcBef>
              <a:spcAft>
                <a:spcPts val="600"/>
              </a:spcAft>
              <a:tabLst>
                <a:tab pos="285115" algn="l"/>
              </a:tabLst>
            </a:pPr>
            <a:r>
              <a:rPr lang="en-US" spc="-5" dirty="0">
                <a:latin typeface="Arial" panose="020B0604020202020204" pitchFamily="34" charset="0"/>
                <a:cs typeface="Arial" panose="020B0604020202020204" pitchFamily="34" charset="0"/>
              </a:rPr>
              <a:t>  Roughly 54% involve disability organizations </a:t>
            </a:r>
          </a:p>
          <a:p>
            <a:pPr marL="514350" marR="5080" indent="-514350">
              <a:spcBef>
                <a:spcPts val="600"/>
              </a:spcBef>
              <a:spcAft>
                <a:spcPts val="600"/>
              </a:spcAft>
              <a:tabLst>
                <a:tab pos="514350" algn="l"/>
              </a:tabLst>
            </a:pPr>
            <a:r>
              <a:rPr lang="en-US" spc="-5" dirty="0">
                <a:latin typeface="Arial" panose="020B0604020202020204" pitchFamily="34" charset="0"/>
                <a:cs typeface="Arial" panose="020B0604020202020204" pitchFamily="34" charset="0"/>
              </a:rPr>
              <a:t>52% have detailed Operating Procedures in the plan</a:t>
            </a:r>
          </a:p>
          <a:p>
            <a:pPr marL="285115" marR="5080" indent="-273050">
              <a:spcBef>
                <a:spcPts val="600"/>
              </a:spcBef>
              <a:spcAft>
                <a:spcPts val="600"/>
              </a:spcAft>
              <a:tabLst>
                <a:tab pos="285115" algn="l"/>
              </a:tabLst>
            </a:pPr>
            <a:endParaRPr lang="en-US" spc="-2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51</a:t>
            </a:fld>
            <a:endParaRPr lang="en-US"/>
          </a:p>
        </p:txBody>
      </p:sp>
    </p:spTree>
    <p:extLst>
      <p:ext uri="{BB962C8B-B14F-4D97-AF65-F5344CB8AC3E}">
        <p14:creationId xmlns:p14="http://schemas.microsoft.com/office/powerpoint/2010/main" val="3937945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088"/>
            <a:ext cx="10515600" cy="1325563"/>
          </a:xfrm>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349250" y="942975"/>
            <a:ext cx="11493500" cy="5095875"/>
          </a:xfrm>
        </p:spPr>
        <p:txBody>
          <a:bodyPr>
            <a:noAutofit/>
          </a:bodyPr>
          <a:lstStyle/>
          <a:p>
            <a:r>
              <a:rPr lang="en-US" b="1" spc="-5" dirty="0">
                <a:latin typeface="Arial" panose="020B0604020202020204" pitchFamily="34" charset="0"/>
                <a:cs typeface="Arial" panose="020B0604020202020204" pitchFamily="34" charset="0"/>
              </a:rPr>
              <a:t>Training</a:t>
            </a:r>
          </a:p>
          <a:p>
            <a:pPr lvl="1"/>
            <a:r>
              <a:rPr lang="en-US" spc="-5" dirty="0">
                <a:latin typeface="Arial" panose="020B0604020202020204" pitchFamily="34" charset="0"/>
                <a:cs typeface="Arial" panose="020B0604020202020204" pitchFamily="34" charset="0"/>
              </a:rPr>
              <a:t>69% train all staff/volunteers on the Plan</a:t>
            </a:r>
          </a:p>
          <a:p>
            <a:pPr lvl="1"/>
            <a:r>
              <a:rPr lang="en-US" spc="-5" dirty="0">
                <a:latin typeface="Arial" panose="020B0604020202020204" pitchFamily="34" charset="0"/>
                <a:cs typeface="Arial" panose="020B0604020202020204" pitchFamily="34" charset="0"/>
              </a:rPr>
              <a:t>41% train all staff/volunteers on </a:t>
            </a:r>
            <a:r>
              <a:rPr lang="en-US" i="1" spc="-5" dirty="0">
                <a:latin typeface="Arial" panose="020B0604020202020204" pitchFamily="34" charset="0"/>
                <a:cs typeface="Arial" panose="020B0604020202020204" pitchFamily="34" charset="0"/>
              </a:rPr>
              <a:t>identifying</a:t>
            </a:r>
            <a:r>
              <a:rPr lang="en-US" spc="-5" dirty="0">
                <a:latin typeface="Arial" panose="020B0604020202020204" pitchFamily="34" charset="0"/>
                <a:cs typeface="Arial" panose="020B0604020202020204" pitchFamily="34" charset="0"/>
              </a:rPr>
              <a:t> the needs of </a:t>
            </a:r>
            <a:r>
              <a:rPr lang="en-US" spc="-5" dirty="0"/>
              <a:t>people with disabilities</a:t>
            </a:r>
            <a:endParaRPr lang="en-US" spc="-5" dirty="0">
              <a:latin typeface="Arial" panose="020B0604020202020204" pitchFamily="34" charset="0"/>
              <a:cs typeface="Arial" panose="020B0604020202020204" pitchFamily="34" charset="0"/>
            </a:endParaRPr>
          </a:p>
          <a:p>
            <a:pPr lvl="1"/>
            <a:r>
              <a:rPr lang="en-US" spc="-5" dirty="0">
                <a:latin typeface="Arial" panose="020B0604020202020204" pitchFamily="34" charset="0"/>
                <a:cs typeface="Arial" panose="020B0604020202020204" pitchFamily="34" charset="0"/>
              </a:rPr>
              <a:t>49% train all staff/volunteers on </a:t>
            </a:r>
            <a:r>
              <a:rPr lang="en-US" i="1" spc="-5" dirty="0">
                <a:latin typeface="Arial" panose="020B0604020202020204" pitchFamily="34" charset="0"/>
                <a:cs typeface="Arial" panose="020B0604020202020204" pitchFamily="34" charset="0"/>
              </a:rPr>
              <a:t>meeting</a:t>
            </a:r>
            <a:r>
              <a:rPr lang="en-US" spc="-5" dirty="0">
                <a:latin typeface="Arial" panose="020B0604020202020204" pitchFamily="34" charset="0"/>
                <a:cs typeface="Arial" panose="020B0604020202020204" pitchFamily="34" charset="0"/>
              </a:rPr>
              <a:t> the needs of </a:t>
            </a:r>
            <a:r>
              <a:rPr lang="en-US" spc="-5" dirty="0"/>
              <a:t>people with disabilities</a:t>
            </a:r>
          </a:p>
          <a:p>
            <a:pPr lvl="1"/>
            <a:r>
              <a:rPr lang="en-US" spc="-5" dirty="0">
                <a:latin typeface="Arial" panose="020B0604020202020204" pitchFamily="34" charset="0"/>
                <a:cs typeface="Arial" panose="020B0604020202020204" pitchFamily="34" charset="0"/>
              </a:rPr>
              <a:t>39% train all staff/volunteers on the </a:t>
            </a:r>
            <a:r>
              <a:rPr lang="en-US" i="1" spc="-5" dirty="0">
                <a:latin typeface="Arial" panose="020B0604020202020204" pitchFamily="34" charset="0"/>
                <a:cs typeface="Arial" panose="020B0604020202020204" pitchFamily="34" charset="0"/>
              </a:rPr>
              <a:t>requirements</a:t>
            </a:r>
            <a:r>
              <a:rPr lang="en-US" spc="-5" dirty="0">
                <a:latin typeface="Arial" panose="020B0604020202020204" pitchFamily="34" charset="0"/>
                <a:cs typeface="Arial" panose="020B0604020202020204" pitchFamily="34" charset="0"/>
              </a:rPr>
              <a:t> under ADA </a:t>
            </a:r>
          </a:p>
          <a:p>
            <a:r>
              <a:rPr lang="en-US" b="1" spc="-5" dirty="0">
                <a:latin typeface="Arial" panose="020B0604020202020204" pitchFamily="34" charset="0"/>
                <a:cs typeface="Arial" panose="020B0604020202020204" pitchFamily="34" charset="0"/>
              </a:rPr>
              <a:t>Roles</a:t>
            </a:r>
          </a:p>
          <a:p>
            <a:pPr marL="685800"/>
            <a:r>
              <a:rPr lang="en-US" spc="-5" dirty="0">
                <a:latin typeface="Arial" panose="020B0604020202020204" pitchFamily="34" charset="0"/>
                <a:cs typeface="Arial" panose="020B0604020202020204" pitchFamily="34" charset="0"/>
              </a:rPr>
              <a:t>78% stated that OEM managers are </a:t>
            </a:r>
            <a:r>
              <a:rPr lang="en-US" b="1" spc="-5" dirty="0">
                <a:latin typeface="Arial" panose="020B0604020202020204" pitchFamily="34" charset="0"/>
                <a:cs typeface="Arial" panose="020B0604020202020204" pitchFamily="34" charset="0"/>
              </a:rPr>
              <a:t>clear about their role and   responsibilities</a:t>
            </a:r>
            <a:r>
              <a:rPr lang="en-US" spc="-5" dirty="0">
                <a:latin typeface="Arial" panose="020B0604020202020204" pitchFamily="34" charset="0"/>
                <a:cs typeface="Arial" panose="020B0604020202020204" pitchFamily="34" charset="0"/>
              </a:rPr>
              <a:t> for providing equal access to services for </a:t>
            </a:r>
            <a:r>
              <a:rPr lang="en-US" spc="-5" dirty="0"/>
              <a:t>people with disabilities</a:t>
            </a:r>
            <a:endParaRPr lang="en-US" spc="-5"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Only </a:t>
            </a:r>
            <a:r>
              <a:rPr lang="en-US" b="1" dirty="0">
                <a:latin typeface="Arial" panose="020B0604020202020204" pitchFamily="34" charset="0"/>
                <a:cs typeface="Arial" panose="020B0604020202020204" pitchFamily="34" charset="0"/>
              </a:rPr>
              <a:t>36% </a:t>
            </a:r>
            <a:r>
              <a:rPr lang="en-US" dirty="0">
                <a:latin typeface="Arial" panose="020B0604020202020204" pitchFamily="34" charset="0"/>
                <a:cs typeface="Arial" panose="020B0604020202020204" pitchFamily="34" charset="0"/>
              </a:rPr>
              <a:t>said that they have </a:t>
            </a:r>
            <a:r>
              <a:rPr lang="en-US" b="1" dirty="0">
                <a:latin typeface="Arial" panose="020B0604020202020204" pitchFamily="34" charset="0"/>
                <a:cs typeface="Arial" panose="020B0604020202020204" pitchFamily="34" charset="0"/>
              </a:rPr>
              <a:t>qualified staff and other resources </a:t>
            </a:r>
            <a:r>
              <a:rPr lang="en-US" i="1" dirty="0">
                <a:latin typeface="Arial" panose="020B0604020202020204" pitchFamily="34" charset="0"/>
                <a:cs typeface="Arial" panose="020B0604020202020204" pitchFamily="34" charset="0"/>
              </a:rPr>
              <a:t>needed</a:t>
            </a:r>
            <a:r>
              <a:rPr lang="en-US" dirty="0">
                <a:latin typeface="Arial" panose="020B0604020202020204" pitchFamily="34" charset="0"/>
                <a:cs typeface="Arial" panose="020B0604020202020204" pitchFamily="34" charset="0"/>
              </a:rPr>
              <a:t> to fulfill their responsibilities under the ADA </a:t>
            </a:r>
          </a:p>
        </p:txBody>
      </p:sp>
      <p:sp>
        <p:nvSpPr>
          <p:cNvPr id="4" name="Slide Number Placeholder 3"/>
          <p:cNvSpPr>
            <a:spLocks noGrp="1"/>
          </p:cNvSpPr>
          <p:nvPr>
            <p:ph type="sldNum" sz="quarter" idx="12"/>
          </p:nvPr>
        </p:nvSpPr>
        <p:spPr/>
        <p:txBody>
          <a:bodyPr/>
          <a:lstStyle/>
          <a:p>
            <a:fld id="{D6E27486-41E3-4858-ACEA-33F05B7D6269}" type="slidenum">
              <a:rPr lang="en-US" smtClean="0"/>
              <a:t>52</a:t>
            </a:fld>
            <a:endParaRPr lang="en-US"/>
          </a:p>
        </p:txBody>
      </p:sp>
    </p:spTree>
    <p:extLst>
      <p:ext uri="{BB962C8B-B14F-4D97-AF65-F5344CB8AC3E}">
        <p14:creationId xmlns:p14="http://schemas.microsoft.com/office/powerpoint/2010/main" val="3087055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609600" y="1847850"/>
            <a:ext cx="10972800" cy="4351338"/>
          </a:xfrm>
        </p:spPr>
        <p:txBody>
          <a:bodyPr>
            <a:normAutofit/>
          </a:bodyPr>
          <a:lstStyle/>
          <a:p>
            <a:pPr marL="0" indent="0">
              <a:buNone/>
            </a:pPr>
            <a:r>
              <a:rPr lang="en-US" b="1" dirty="0"/>
              <a:t>Communications</a:t>
            </a:r>
            <a:endParaRPr lang="en-US" sz="2000" b="1" dirty="0"/>
          </a:p>
          <a:p>
            <a:r>
              <a:rPr lang="en-US" dirty="0"/>
              <a:t>Types of emergency notifications for people with disabilities</a:t>
            </a:r>
          </a:p>
          <a:p>
            <a:pPr lvl="1"/>
            <a:r>
              <a:rPr lang="en-US" dirty="0"/>
              <a:t>82% Closed captioning</a:t>
            </a:r>
          </a:p>
          <a:p>
            <a:pPr lvl="1"/>
            <a:r>
              <a:rPr lang="en-US" dirty="0"/>
              <a:t>82% Social media</a:t>
            </a:r>
          </a:p>
          <a:p>
            <a:pPr lvl="1"/>
            <a:r>
              <a:rPr lang="en-US" dirty="0"/>
              <a:t>80% Reverse 911</a:t>
            </a:r>
          </a:p>
          <a:p>
            <a:pPr lvl="1"/>
            <a:r>
              <a:rPr lang="en-US" dirty="0"/>
              <a:t>68% Verbal description of evacuation zones, road closures</a:t>
            </a:r>
          </a:p>
          <a:p>
            <a:pPr lvl="1"/>
            <a:r>
              <a:rPr lang="en-US" dirty="0"/>
              <a:t>68% American Sign Language interpreters at press conferences</a:t>
            </a: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53</a:t>
            </a:fld>
            <a:endParaRPr lang="en-US"/>
          </a:p>
        </p:txBody>
      </p:sp>
    </p:spTree>
    <p:extLst>
      <p:ext uri="{BB962C8B-B14F-4D97-AF65-F5344CB8AC3E}">
        <p14:creationId xmlns:p14="http://schemas.microsoft.com/office/powerpoint/2010/main" val="3155258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p:txBody>
          <a:bodyPr>
            <a:normAutofit/>
          </a:bodyPr>
          <a:lstStyle/>
          <a:p>
            <a:pPr marL="0" indent="0">
              <a:buNone/>
            </a:pPr>
            <a:r>
              <a:rPr lang="en-US" b="1" dirty="0"/>
              <a:t>Tested emergency warnings with people who had disabilities</a:t>
            </a:r>
            <a:endParaRPr lang="en-US" sz="2000" dirty="0"/>
          </a:p>
          <a:p>
            <a:r>
              <a:rPr lang="en-US" dirty="0"/>
              <a:t>Tested with people with….. </a:t>
            </a:r>
          </a:p>
          <a:p>
            <a:pPr lvl="1"/>
            <a:r>
              <a:rPr lang="en-US" dirty="0"/>
              <a:t>28% vision disabilities</a:t>
            </a:r>
          </a:p>
          <a:p>
            <a:pPr lvl="1"/>
            <a:r>
              <a:rPr lang="en-US" dirty="0"/>
              <a:t>33% hearing disabilities</a:t>
            </a:r>
          </a:p>
          <a:p>
            <a:pPr lvl="1"/>
            <a:r>
              <a:rPr lang="en-US" dirty="0"/>
              <a:t>25% mobility disabilities</a:t>
            </a:r>
          </a:p>
          <a:p>
            <a:pPr lvl="1"/>
            <a:r>
              <a:rPr lang="en-US" dirty="0"/>
              <a:t>13% cognitive disabilities</a:t>
            </a:r>
          </a:p>
          <a:p>
            <a:pPr lvl="1"/>
            <a:r>
              <a:rPr lang="en-US" dirty="0"/>
              <a:t>  9% mental health disabilities</a:t>
            </a:r>
          </a:p>
        </p:txBody>
      </p:sp>
      <p:sp>
        <p:nvSpPr>
          <p:cNvPr id="4" name="Slide Number Placeholder 3"/>
          <p:cNvSpPr>
            <a:spLocks noGrp="1"/>
          </p:cNvSpPr>
          <p:nvPr>
            <p:ph type="sldNum" sz="quarter" idx="12"/>
          </p:nvPr>
        </p:nvSpPr>
        <p:spPr/>
        <p:txBody>
          <a:bodyPr/>
          <a:lstStyle/>
          <a:p>
            <a:fld id="{D6E27486-41E3-4858-ACEA-33F05B7D6269}" type="slidenum">
              <a:rPr lang="en-US" smtClean="0"/>
              <a:t>54</a:t>
            </a:fld>
            <a:endParaRPr lang="en-US"/>
          </a:p>
        </p:txBody>
      </p:sp>
    </p:spTree>
    <p:extLst>
      <p:ext uri="{BB962C8B-B14F-4D97-AF65-F5344CB8AC3E}">
        <p14:creationId xmlns:p14="http://schemas.microsoft.com/office/powerpoint/2010/main" val="2333553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b="1" dirty="0">
                <a:latin typeface="Arial" panose="020B0604020202020204" pitchFamily="34" charset="0"/>
                <a:cs typeface="Arial" panose="020B0604020202020204" pitchFamily="34" charset="0"/>
              </a:rPr>
              <a:t>MOUs for </a:t>
            </a:r>
            <a:r>
              <a:rPr lang="en-US" b="1" i="1" dirty="0">
                <a:latin typeface="Arial" panose="020B0604020202020204" pitchFamily="34" charset="0"/>
                <a:cs typeface="Arial" panose="020B0604020202020204" pitchFamily="34" charset="0"/>
              </a:rPr>
              <a:t>providing</a:t>
            </a:r>
            <a:r>
              <a:rPr lang="en-US" b="1" dirty="0">
                <a:latin typeface="Arial" panose="020B0604020202020204" pitchFamily="34" charset="0"/>
                <a:cs typeface="Arial" panose="020B0604020202020204" pitchFamily="34" charset="0"/>
              </a:rPr>
              <a:t> necessary services</a:t>
            </a:r>
          </a:p>
          <a:p>
            <a:pPr lvl="1"/>
            <a:r>
              <a:rPr lang="en-US" dirty="0"/>
              <a:t>89% shelter facility operations</a:t>
            </a:r>
          </a:p>
          <a:p>
            <a:pPr lvl="1"/>
            <a:r>
              <a:rPr lang="en-US" dirty="0">
                <a:latin typeface="Arial" panose="020B0604020202020204" pitchFamily="34" charset="0"/>
                <a:cs typeface="Arial" panose="020B0604020202020204" pitchFamily="34" charset="0"/>
              </a:rPr>
              <a:t>53% accessible transportation</a:t>
            </a:r>
          </a:p>
          <a:p>
            <a:pPr lvl="1"/>
            <a:r>
              <a:rPr lang="en-US" dirty="0">
                <a:latin typeface="Arial" panose="020B0604020202020204" pitchFamily="34" charset="0"/>
                <a:cs typeface="Arial" panose="020B0604020202020204" pitchFamily="34" charset="0"/>
              </a:rPr>
              <a:t>53% registration desk staff had customer service training </a:t>
            </a:r>
            <a:r>
              <a:rPr lang="en-US" dirty="0"/>
              <a:t>for people with disabilities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52% sign language interpreters at shelter </a:t>
            </a:r>
          </a:p>
        </p:txBody>
      </p:sp>
      <p:sp>
        <p:nvSpPr>
          <p:cNvPr id="4" name="Slide Number Placeholder 3"/>
          <p:cNvSpPr>
            <a:spLocks noGrp="1"/>
          </p:cNvSpPr>
          <p:nvPr>
            <p:ph type="sldNum" sz="quarter" idx="12"/>
          </p:nvPr>
        </p:nvSpPr>
        <p:spPr/>
        <p:txBody>
          <a:bodyPr/>
          <a:lstStyle/>
          <a:p>
            <a:fld id="{D6E27486-41E3-4858-ACEA-33F05B7D6269}" type="slidenum">
              <a:rPr lang="en-US" smtClean="0"/>
              <a:t>55</a:t>
            </a:fld>
            <a:endParaRPr lang="en-US"/>
          </a:p>
        </p:txBody>
      </p:sp>
    </p:spTree>
    <p:extLst>
      <p:ext uri="{BB962C8B-B14F-4D97-AF65-F5344CB8AC3E}">
        <p14:creationId xmlns:p14="http://schemas.microsoft.com/office/powerpoint/2010/main" val="1024117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78151" y="531453"/>
            <a:ext cx="8337424" cy="505908"/>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2018 - Study Results</a:t>
            </a:r>
            <a:endParaRPr dirty="0">
              <a:latin typeface="Bookman Old Style"/>
              <a:cs typeface="Bookman Old Style"/>
            </a:endParaRPr>
          </a:p>
        </p:txBody>
      </p:sp>
      <p:sp>
        <p:nvSpPr>
          <p:cNvPr id="8" name="object 4"/>
          <p:cNvSpPr txBox="1"/>
          <p:nvPr/>
        </p:nvSpPr>
        <p:spPr>
          <a:xfrm>
            <a:off x="1207357" y="1298507"/>
            <a:ext cx="9879012" cy="3873496"/>
          </a:xfrm>
          <a:prstGeom prst="rect">
            <a:avLst/>
          </a:prstGeom>
        </p:spPr>
        <p:txBody>
          <a:bodyPr vert="horz" wrap="square" lIns="0" tIns="13335" rIns="0" bIns="0" rtlCol="0">
            <a:spAutoFit/>
          </a:bodyPr>
          <a:lstStyle/>
          <a:p>
            <a:pPr marL="285115" marR="839469" indent="-273050">
              <a:spcBef>
                <a:spcPts val="105"/>
              </a:spcBef>
            </a:pPr>
            <a:endParaRPr lang="en-US" sz="2000" spc="10" dirty="0">
              <a:solidFill>
                <a:srgbClr val="4F81BD"/>
              </a:solidFill>
              <a:latin typeface="Wingdings 3"/>
              <a:cs typeface="Wingdings 3"/>
            </a:endParaRPr>
          </a:p>
          <a:p>
            <a:pPr marL="12065" marR="839469">
              <a:spcBef>
                <a:spcPts val="105"/>
              </a:spcBef>
            </a:pPr>
            <a:r>
              <a:rPr lang="en-US" sz="2800" b="1" spc="-5" dirty="0">
                <a:latin typeface="Arial" panose="020B0604020202020204" pitchFamily="34" charset="0"/>
                <a:cs typeface="Arial" panose="020B0604020202020204" pitchFamily="34" charset="0"/>
              </a:rPr>
              <a:t>Training of local first responders</a:t>
            </a:r>
          </a:p>
          <a:p>
            <a:pPr marL="12065" marR="839469">
              <a:spcBef>
                <a:spcPts val="105"/>
              </a:spcBef>
            </a:pPr>
            <a:r>
              <a:rPr lang="en-US" sz="2800" spc="-5" dirty="0">
                <a:latin typeface="Arial" panose="020B0604020202020204" pitchFamily="34" charset="0"/>
                <a:cs typeface="Arial" panose="020B0604020202020204" pitchFamily="34" charset="0"/>
              </a:rPr>
              <a:t>      To their knowledge…</a:t>
            </a:r>
          </a:p>
          <a:p>
            <a:pPr marL="12065" marR="839469">
              <a:spcBef>
                <a:spcPts val="105"/>
              </a:spcBef>
            </a:pPr>
            <a:endParaRPr lang="en-US" sz="2800" spc="-5" dirty="0">
              <a:latin typeface="Arial" panose="020B0604020202020204" pitchFamily="34" charset="0"/>
              <a:cs typeface="Arial" panose="020B0604020202020204" pitchFamily="34" charset="0"/>
            </a:endParaRPr>
          </a:p>
          <a:p>
            <a:pPr marL="12065" marR="839469">
              <a:spcBef>
                <a:spcPts val="105"/>
              </a:spcBef>
            </a:pPr>
            <a:r>
              <a:rPr lang="en-US" sz="2800" spc="-5" dirty="0">
                <a:latin typeface="Arial" panose="020B0604020202020204" pitchFamily="34" charset="0"/>
                <a:cs typeface="Arial" panose="020B0604020202020204" pitchFamily="34" charset="0"/>
              </a:rPr>
              <a:t>Local first responders typically receive training on….</a:t>
            </a:r>
          </a:p>
          <a:p>
            <a:pPr marL="169863" marR="839469">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  52% the disaster needs of people with disabilities</a:t>
            </a:r>
          </a:p>
          <a:p>
            <a:pPr marL="169863" marR="839469">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  40% requirements under ADA</a:t>
            </a:r>
          </a:p>
          <a:p>
            <a:pPr marL="469265" marR="839469" indent="-457200">
              <a:spcBef>
                <a:spcPts val="105"/>
              </a:spcBef>
              <a:buFont typeface="Arial" panose="020B0604020202020204" pitchFamily="34" charset="0"/>
              <a:buChar char="•"/>
            </a:pPr>
            <a:endParaRPr lang="en-US" sz="2600" spc="-5" dirty="0">
              <a:latin typeface="Gill Sans MT"/>
              <a:cs typeface="Times New Roman"/>
            </a:endParaRPr>
          </a:p>
          <a:p>
            <a:pPr marL="285115" marR="5080" indent="-273050">
              <a:spcBef>
                <a:spcPts val="600"/>
              </a:spcBef>
              <a:spcAft>
                <a:spcPts val="600"/>
              </a:spcAft>
              <a:tabLst>
                <a:tab pos="285115" algn="l"/>
              </a:tabLst>
            </a:pPr>
            <a:endParaRPr sz="2600" dirty="0">
              <a:latin typeface="Gill Sans MT"/>
              <a:cs typeface="Gill Sans MT"/>
            </a:endParaRPr>
          </a:p>
        </p:txBody>
      </p:sp>
      <p:sp>
        <p:nvSpPr>
          <p:cNvPr id="10" name="Slide Number Placeholder 9"/>
          <p:cNvSpPr>
            <a:spLocks noGrp="1"/>
          </p:cNvSpPr>
          <p:nvPr>
            <p:ph type="sldNum" sz="quarter" idx="4294967295"/>
          </p:nvPr>
        </p:nvSpPr>
        <p:spPr/>
        <p:txBody>
          <a:bodyPr/>
          <a:lstStyle/>
          <a:p>
            <a:fld id="{B6F15528-21DE-4FAA-801E-634DDDAF4B2B}" type="slidenum">
              <a:rPr lang="en-US" smtClean="0"/>
              <a:t>56</a:t>
            </a:fld>
            <a:endParaRPr lang="en-US"/>
          </a:p>
        </p:txBody>
      </p:sp>
    </p:spTree>
    <p:extLst>
      <p:ext uri="{BB962C8B-B14F-4D97-AF65-F5344CB8AC3E}">
        <p14:creationId xmlns:p14="http://schemas.microsoft.com/office/powerpoint/2010/main" val="375465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78151" y="531453"/>
            <a:ext cx="8337424" cy="505908"/>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2018 - Study Results</a:t>
            </a:r>
            <a:endParaRPr dirty="0">
              <a:latin typeface="Bookman Old Style"/>
              <a:cs typeface="Bookman Old Style"/>
            </a:endParaRPr>
          </a:p>
        </p:txBody>
      </p:sp>
      <p:sp>
        <p:nvSpPr>
          <p:cNvPr id="8" name="object 4"/>
          <p:cNvSpPr txBox="1"/>
          <p:nvPr/>
        </p:nvSpPr>
        <p:spPr>
          <a:xfrm>
            <a:off x="814388" y="1311207"/>
            <a:ext cx="10729912" cy="4855816"/>
          </a:xfrm>
          <a:prstGeom prst="rect">
            <a:avLst/>
          </a:prstGeom>
        </p:spPr>
        <p:txBody>
          <a:bodyPr vert="horz" wrap="square" lIns="0" tIns="13335" rIns="0" bIns="0" rtlCol="0">
            <a:spAutoFit/>
          </a:bodyPr>
          <a:lstStyle/>
          <a:p>
            <a:pPr marR="839469"/>
            <a:r>
              <a:rPr lang="en-US" sz="2800" b="1" spc="-5" dirty="0">
                <a:latin typeface="Arial" panose="020B0604020202020204" pitchFamily="34" charset="0"/>
                <a:cs typeface="Arial" panose="020B0604020202020204" pitchFamily="34" charset="0"/>
              </a:rPr>
              <a:t>Accessible features of Mass Care Shelters, Disaster Assistance Shelters, and other emergency shelters</a:t>
            </a:r>
            <a:endParaRPr lang="en-US" sz="1500" b="1" spc="-5" dirty="0">
              <a:latin typeface="Arial" panose="020B0604020202020204" pitchFamily="34" charset="0"/>
              <a:cs typeface="Arial" panose="020B0604020202020204" pitchFamily="34" charset="0"/>
            </a:endParaRP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86% Ramps</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76% No barriers to wheelchairs</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70% Used ADA Checklist of Existing Facilities for restroom accessibility </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67% Emergency generator</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58% Quiet rooms available </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50% Immediate access to food and refrigerated meds</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42% Oxygen availability</a:t>
            </a:r>
          </a:p>
          <a:p>
            <a:pPr marL="469265" marR="839469" indent="-457200">
              <a:spcBef>
                <a:spcPts val="105"/>
              </a:spcBef>
              <a:buFont typeface="Arial" panose="020B0604020202020204" pitchFamily="34" charset="0"/>
              <a:buChar char="•"/>
            </a:pPr>
            <a:r>
              <a:rPr lang="en-US" sz="2800" spc="-5" dirty="0">
                <a:latin typeface="Arial" panose="020B0604020202020204" pitchFamily="34" charset="0"/>
                <a:cs typeface="Arial" panose="020B0604020202020204" pitchFamily="34" charset="0"/>
              </a:rPr>
              <a:t>35% Alternative formats of communication</a:t>
            </a:r>
          </a:p>
        </p:txBody>
      </p:sp>
      <p:sp>
        <p:nvSpPr>
          <p:cNvPr id="10" name="Slide Number Placeholder 9"/>
          <p:cNvSpPr>
            <a:spLocks noGrp="1"/>
          </p:cNvSpPr>
          <p:nvPr>
            <p:ph type="sldNum" sz="quarter" idx="4294967295"/>
          </p:nvPr>
        </p:nvSpPr>
        <p:spPr/>
        <p:txBody>
          <a:bodyPr/>
          <a:lstStyle/>
          <a:p>
            <a:fld id="{B6F15528-21DE-4FAA-801E-634DDDAF4B2B}" type="slidenum">
              <a:rPr lang="en-US" smtClean="0"/>
              <a:t>57</a:t>
            </a:fld>
            <a:endParaRPr lang="en-US"/>
          </a:p>
        </p:txBody>
      </p:sp>
    </p:spTree>
    <p:extLst>
      <p:ext uri="{BB962C8B-B14F-4D97-AF65-F5344CB8AC3E}">
        <p14:creationId xmlns:p14="http://schemas.microsoft.com/office/powerpoint/2010/main" val="3063884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Service Animals</a:t>
            </a:r>
            <a:endParaRPr lang="en-US" sz="10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84% Policy modifications to allow </a:t>
            </a:r>
          </a:p>
          <a:p>
            <a:r>
              <a:rPr lang="en-US" dirty="0">
                <a:latin typeface="Arial" panose="020B0604020202020204" pitchFamily="34" charset="0"/>
                <a:cs typeface="Arial" panose="020B0604020202020204" pitchFamily="34" charset="0"/>
              </a:rPr>
              <a:t>71% Relief areas</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58</a:t>
            </a:fld>
            <a:endParaRPr lang="en-US" dirty="0"/>
          </a:p>
        </p:txBody>
      </p:sp>
    </p:spTree>
    <p:extLst>
      <p:ext uri="{BB962C8B-B14F-4D97-AF65-F5344CB8AC3E}">
        <p14:creationId xmlns:p14="http://schemas.microsoft.com/office/powerpoint/2010/main" val="6343942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p:txBody>
          <a:bodyPr>
            <a:normAutofit/>
          </a:bodyPr>
          <a:lstStyle/>
          <a:p>
            <a:pPr marL="0" indent="0">
              <a:buNone/>
            </a:pPr>
            <a:r>
              <a:rPr lang="en-US" sz="3000" b="1" dirty="0"/>
              <a:t>Personal Assistants</a:t>
            </a:r>
          </a:p>
          <a:p>
            <a:r>
              <a:rPr lang="en-US" sz="3000" dirty="0"/>
              <a:t>67% Policies to allow PA to visit and do tasks</a:t>
            </a:r>
          </a:p>
          <a:p>
            <a:pPr marL="0" indent="0">
              <a:buNone/>
            </a:pPr>
            <a:endParaRPr lang="en-US" sz="3000" dirty="0"/>
          </a:p>
          <a:p>
            <a:pPr marL="0" indent="0">
              <a:buNone/>
            </a:pPr>
            <a:r>
              <a:rPr lang="en-US" sz="3000" b="1" spc="-5" dirty="0"/>
              <a:t>Medical Shelter Diversion</a:t>
            </a:r>
          </a:p>
          <a:p>
            <a:r>
              <a:rPr lang="en-US" sz="3000" spc="-5" dirty="0"/>
              <a:t>25% Tend to shelter people with disabilities in medical shelters – even if they DO NOT have a medical condition that requires it</a:t>
            </a:r>
          </a:p>
          <a:p>
            <a:pPr marL="0" indent="0">
              <a:buNone/>
            </a:pPr>
            <a:r>
              <a:rPr lang="en-US" sz="3000" dirty="0"/>
              <a:t>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59</a:t>
            </a:fld>
            <a:endParaRPr lang="en-US" dirty="0"/>
          </a:p>
        </p:txBody>
      </p:sp>
    </p:spTree>
    <p:extLst>
      <p:ext uri="{BB962C8B-B14F-4D97-AF65-F5344CB8AC3E}">
        <p14:creationId xmlns:p14="http://schemas.microsoft.com/office/powerpoint/2010/main" val="28152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a:latin typeface="Arial" panose="020B0604020202020204" pitchFamily="34" charset="0"/>
                <a:cs typeface="Arial" panose="020B0604020202020204" pitchFamily="34" charset="0"/>
              </a:rPr>
              <a:t>Office of Emergency Management</a:t>
            </a:r>
            <a:r>
              <a:rPr lang="en-US" b="1" dirty="0">
                <a:latin typeface="Arial" panose="020B0604020202020204" pitchFamily="34" charset="0"/>
                <a:cs typeface="Arial" panose="020B0604020202020204" pitchFamily="34" charset="0"/>
              </a:rPr>
              <a:t>  </a:t>
            </a:r>
          </a:p>
        </p:txBody>
      </p:sp>
      <p:sp>
        <p:nvSpPr>
          <p:cNvPr id="5" name="Content Placeholder 4"/>
          <p:cNvSpPr>
            <a:spLocks noGrp="1"/>
          </p:cNvSpPr>
          <p:nvPr>
            <p:ph idx="1"/>
          </p:nvPr>
        </p:nvSpPr>
        <p:spPr>
          <a:xfrm>
            <a:off x="404446" y="1825625"/>
            <a:ext cx="10382087" cy="4911506"/>
          </a:xfrm>
        </p:spPr>
        <p:txBody>
          <a:bodyPr>
            <a:normAutofit/>
          </a:bodyPr>
          <a:lstStyle/>
          <a:p>
            <a:r>
              <a:rPr lang="en-US" dirty="0">
                <a:latin typeface="Arial" panose="020B0604020202020204" pitchFamily="34" charset="0"/>
                <a:cs typeface="Arial" panose="020B0604020202020204" pitchFamily="34" charset="0"/>
              </a:rPr>
              <a:t>Agency at the local or state level responsible for </a:t>
            </a:r>
            <a:r>
              <a:rPr lang="en-US" b="1" dirty="0">
                <a:latin typeface="Arial" panose="020B0604020202020204" pitchFamily="34" charset="0"/>
                <a:cs typeface="Arial" panose="020B0604020202020204" pitchFamily="34" charset="0"/>
              </a:rPr>
              <a:t>planning,</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responding,</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recovering</a:t>
            </a:r>
            <a:r>
              <a:rPr lang="en-US" dirty="0">
                <a:latin typeface="Arial" panose="020B0604020202020204" pitchFamily="34" charset="0"/>
                <a:cs typeface="Arial" panose="020B0604020202020204" pitchFamily="34" charset="0"/>
              </a:rPr>
              <a:t> </a:t>
            </a:r>
          </a:p>
          <a:p>
            <a:r>
              <a:rPr lang="en-US" dirty="0"/>
              <a:t>They vary in size from very small one person operations to over 200 professionals with diverse backgrounds and areas of expertise, including individuals assigned from other City agencies</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6</a:t>
            </a:fld>
            <a:endParaRPr lang="en-US"/>
          </a:p>
        </p:txBody>
      </p:sp>
    </p:spTree>
    <p:extLst>
      <p:ext uri="{BB962C8B-B14F-4D97-AF65-F5344CB8AC3E}">
        <p14:creationId xmlns:p14="http://schemas.microsoft.com/office/powerpoint/2010/main" val="2443954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838200" y="1825625"/>
            <a:ext cx="10071100" cy="4351338"/>
          </a:xfrm>
        </p:spPr>
        <p:txBody>
          <a:bodyPr/>
          <a:lstStyle/>
          <a:p>
            <a:pPr marL="0" indent="0">
              <a:buNone/>
            </a:pPr>
            <a:r>
              <a:rPr lang="en-US" b="1" dirty="0">
                <a:latin typeface="Arial" panose="020B0604020202020204" pitchFamily="34" charset="0"/>
                <a:cs typeface="Arial" panose="020B0604020202020204" pitchFamily="34" charset="0"/>
              </a:rPr>
              <a:t>Monitoring of staff and </a:t>
            </a:r>
            <a:r>
              <a:rPr lang="en-US" b="1" dirty="0"/>
              <a:t>v</a:t>
            </a:r>
            <a:r>
              <a:rPr lang="en-US" b="1" dirty="0">
                <a:latin typeface="Arial" panose="020B0604020202020204" pitchFamily="34" charset="0"/>
                <a:cs typeface="Arial" panose="020B0604020202020204" pitchFamily="34" charset="0"/>
              </a:rPr>
              <a:t>olunteers to ensure they provide safe, appropriate assistance with ADLS and wheelchair transfers, if needed?</a:t>
            </a:r>
          </a:p>
          <a:p>
            <a:pPr marL="0" indent="0">
              <a:buNone/>
            </a:pP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60% - Yes, they are trained and monitored to assure they provide such assistance</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60</a:t>
            </a:fld>
            <a:endParaRPr lang="en-US" dirty="0"/>
          </a:p>
        </p:txBody>
      </p:sp>
    </p:spTree>
    <p:extLst>
      <p:ext uri="{BB962C8B-B14F-4D97-AF65-F5344CB8AC3E}">
        <p14:creationId xmlns:p14="http://schemas.microsoft.com/office/powerpoint/2010/main" val="306107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p:txBody>
          <a:bodyPr>
            <a:normAutofit/>
          </a:bodyPr>
          <a:lstStyle/>
          <a:p>
            <a:pPr marL="0" indent="0">
              <a:buNone/>
            </a:pPr>
            <a:r>
              <a:rPr lang="en-US" b="1" dirty="0"/>
              <a:t>Coordination with local employers   </a:t>
            </a:r>
          </a:p>
          <a:p>
            <a:r>
              <a:rPr lang="en-US" dirty="0"/>
              <a:t>24% Coordinate with local employers</a:t>
            </a:r>
          </a:p>
          <a:p>
            <a:pPr marL="0" indent="0">
              <a:buNone/>
            </a:pPr>
            <a:endParaRPr lang="en-US" dirty="0"/>
          </a:p>
          <a:p>
            <a:pPr marL="0" indent="0">
              <a:buNone/>
            </a:pPr>
            <a:r>
              <a:rPr lang="en-US" b="1" dirty="0"/>
              <a:t>Coordination with high-rise building managers </a:t>
            </a:r>
          </a:p>
          <a:p>
            <a:r>
              <a:rPr lang="en-US" dirty="0"/>
              <a:t>29% Coordinate with high-rise building managers</a:t>
            </a:r>
          </a:p>
        </p:txBody>
      </p:sp>
      <p:sp>
        <p:nvSpPr>
          <p:cNvPr id="4" name="Slide Number Placeholder 3"/>
          <p:cNvSpPr>
            <a:spLocks noGrp="1"/>
          </p:cNvSpPr>
          <p:nvPr>
            <p:ph type="sldNum" sz="quarter" idx="12"/>
          </p:nvPr>
        </p:nvSpPr>
        <p:spPr/>
        <p:txBody>
          <a:bodyPr/>
          <a:lstStyle/>
          <a:p>
            <a:fld id="{D6E27486-41E3-4858-ACEA-33F05B7D6269}" type="slidenum">
              <a:rPr lang="en-US" smtClean="0"/>
              <a:t>61</a:t>
            </a:fld>
            <a:endParaRPr lang="en-US" dirty="0"/>
          </a:p>
        </p:txBody>
      </p:sp>
    </p:spTree>
    <p:extLst>
      <p:ext uri="{BB962C8B-B14F-4D97-AF65-F5344CB8AC3E}">
        <p14:creationId xmlns:p14="http://schemas.microsoft.com/office/powerpoint/2010/main" val="2514352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662781" y="2187574"/>
            <a:ext cx="6146800" cy="4351338"/>
          </a:xfrm>
        </p:spPr>
        <p:txBody>
          <a:bodyPr/>
          <a:lstStyle/>
          <a:p>
            <a:pPr marL="0" indent="0">
              <a:buNone/>
            </a:pPr>
            <a:r>
              <a:rPr lang="en-US" b="1" dirty="0"/>
              <a:t>45% actively involve people with disabilities in drills/exercise</a:t>
            </a:r>
          </a:p>
          <a:p>
            <a:pPr marL="0" indent="0">
              <a:buNone/>
            </a:pPr>
            <a:endParaRPr lang="en-US" b="1" dirty="0"/>
          </a:p>
          <a:p>
            <a:pPr marL="0" indent="0">
              <a:buNone/>
            </a:pPr>
            <a:r>
              <a:rPr lang="en-US" b="1" dirty="0"/>
              <a:t>Accommodations made to engage people with disabilities in drills</a:t>
            </a:r>
            <a:endParaRPr lang="en-US" dirty="0"/>
          </a:p>
          <a:p>
            <a:r>
              <a:rPr lang="en-US" dirty="0"/>
              <a:t>28% Accessible transportation</a:t>
            </a:r>
          </a:p>
          <a:p>
            <a:r>
              <a:rPr lang="en-US" dirty="0"/>
              <a:t>21% Sign language interpreters</a:t>
            </a:r>
          </a:p>
          <a:p>
            <a:pPr marL="0" indent="0">
              <a:buNone/>
            </a:pPr>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t>62</a:t>
            </a:fld>
            <a:endParaRPr lang="en-US" dirty="0"/>
          </a:p>
        </p:txBody>
      </p:sp>
      <p:pic>
        <p:nvPicPr>
          <p:cNvPr id="5" name="Picture 4" descr="Man signing to a woman using American Sign Language "/>
          <p:cNvPicPr>
            <a:picLocks noChangeAspect="1"/>
          </p:cNvPicPr>
          <p:nvPr/>
        </p:nvPicPr>
        <p:blipFill>
          <a:blip r:embed="rId3"/>
          <a:stretch>
            <a:fillRect/>
          </a:stretch>
        </p:blipFill>
        <p:spPr>
          <a:xfrm>
            <a:off x="6987382" y="1690688"/>
            <a:ext cx="4188617" cy="3428330"/>
          </a:xfrm>
          <a:prstGeom prst="rect">
            <a:avLst/>
          </a:prstGeom>
          <a:effectLst>
            <a:softEdge rad="63500"/>
          </a:effectLst>
        </p:spPr>
      </p:pic>
    </p:spTree>
    <p:extLst>
      <p:ext uri="{BB962C8B-B14F-4D97-AF65-F5344CB8AC3E}">
        <p14:creationId xmlns:p14="http://schemas.microsoft.com/office/powerpoint/2010/main" val="3408920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solidFill>
                  <a:srgbClr val="1F497D"/>
                </a:solidFill>
                <a:latin typeface="Arial" panose="020B0604020202020204" pitchFamily="34" charset="0"/>
                <a:cs typeface="Arial" panose="020B0604020202020204" pitchFamily="34" charset="0"/>
              </a:rPr>
              <a:t>2018 - Study Results</a:t>
            </a:r>
            <a:endParaRPr lang="en-US" dirty="0"/>
          </a:p>
        </p:txBody>
      </p:sp>
      <p:sp>
        <p:nvSpPr>
          <p:cNvPr id="3" name="Content Placeholder 2"/>
          <p:cNvSpPr>
            <a:spLocks noGrp="1"/>
          </p:cNvSpPr>
          <p:nvPr>
            <p:ph idx="1"/>
          </p:nvPr>
        </p:nvSpPr>
        <p:spPr>
          <a:xfrm>
            <a:off x="838200" y="1555750"/>
            <a:ext cx="10071100" cy="4895850"/>
          </a:xfrm>
        </p:spPr>
        <p:txBody>
          <a:bodyPr>
            <a:normAutofit lnSpcReduction="10000"/>
          </a:bodyPr>
          <a:lstStyle/>
          <a:p>
            <a:pPr marL="0" indent="0">
              <a:buNone/>
            </a:pPr>
            <a:r>
              <a:rPr lang="en-US" b="1" dirty="0"/>
              <a:t>Recovery</a:t>
            </a:r>
          </a:p>
          <a:p>
            <a:r>
              <a:rPr lang="en-US" dirty="0"/>
              <a:t>70%  Assist people with disabilities in obtaining information </a:t>
            </a:r>
          </a:p>
          <a:p>
            <a:r>
              <a:rPr lang="en-US" dirty="0"/>
              <a:t>79%  Provide appropriate equipment (computers, phone chargers, etc.,) to gain access to this info</a:t>
            </a:r>
          </a:p>
          <a:p>
            <a:pPr marL="0" indent="0">
              <a:buNone/>
            </a:pPr>
            <a:endParaRPr lang="en-US" dirty="0"/>
          </a:p>
          <a:p>
            <a:pPr marL="0" indent="0">
              <a:buNone/>
            </a:pPr>
            <a:r>
              <a:rPr lang="en-US" b="1" dirty="0"/>
              <a:t>After-Action Reports and Mitigation Planning </a:t>
            </a:r>
          </a:p>
          <a:p>
            <a:r>
              <a:rPr lang="en-US" dirty="0"/>
              <a:t>93% of OEM said these are typically prepared, 90% said changes are made </a:t>
            </a:r>
          </a:p>
          <a:p>
            <a:r>
              <a:rPr lang="en-US" dirty="0"/>
              <a:t>48% Involve people with disabilities in their preparation</a:t>
            </a:r>
          </a:p>
          <a:p>
            <a:r>
              <a:rPr lang="en-US" dirty="0"/>
              <a:t>39% Involve people with disabilities in post-disaster mitigation planning </a:t>
            </a:r>
          </a:p>
        </p:txBody>
      </p:sp>
      <p:sp>
        <p:nvSpPr>
          <p:cNvPr id="4" name="Slide Number Placeholder 3"/>
          <p:cNvSpPr>
            <a:spLocks noGrp="1"/>
          </p:cNvSpPr>
          <p:nvPr>
            <p:ph type="sldNum" sz="quarter" idx="12"/>
          </p:nvPr>
        </p:nvSpPr>
        <p:spPr/>
        <p:txBody>
          <a:bodyPr/>
          <a:lstStyle/>
          <a:p>
            <a:fld id="{D6E27486-41E3-4858-ACEA-33F05B7D6269}" type="slidenum">
              <a:rPr lang="en-US" smtClean="0"/>
              <a:t>63</a:t>
            </a:fld>
            <a:endParaRPr lang="en-US" dirty="0"/>
          </a:p>
        </p:txBody>
      </p:sp>
    </p:spTree>
    <p:extLst>
      <p:ext uri="{BB962C8B-B14F-4D97-AF65-F5344CB8AC3E}">
        <p14:creationId xmlns:p14="http://schemas.microsoft.com/office/powerpoint/2010/main" val="2578213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76375"/>
          </a:xfrm>
        </p:spPr>
        <p:txBody>
          <a:bodyPr>
            <a:normAutofit fontScale="90000"/>
          </a:bodyPr>
          <a:lstStyle/>
          <a:p>
            <a:pPr algn="ctr"/>
            <a:br>
              <a:rPr lang="en-US" b="1" dirty="0">
                <a:latin typeface="Arial" panose="020B0604020202020204" pitchFamily="34" charset="0"/>
                <a:cs typeface="Arial" panose="020B0604020202020204" pitchFamily="34" charset="0"/>
              </a:rPr>
            </a:br>
            <a:r>
              <a:rPr lang="en-US" b="1" dirty="0"/>
              <a:t>Measure of OEM Preparedness</a:t>
            </a:r>
            <a:br>
              <a:rPr lang="en-US" b="1" dirty="0"/>
            </a:br>
            <a:r>
              <a:rPr lang="en-US" dirty="0"/>
              <a:t>11 items from the survey were highly correlated</a:t>
            </a:r>
            <a:br>
              <a:rPr lang="en-US" dirty="0"/>
            </a:br>
            <a:r>
              <a:rPr lang="en-US" dirty="0"/>
              <a:t>Average score was 4.9, max=11 (50% grade) </a:t>
            </a:r>
            <a:endParaRPr lang="en-US" b="1" dirty="0"/>
          </a:p>
        </p:txBody>
      </p:sp>
      <p:sp>
        <p:nvSpPr>
          <p:cNvPr id="3" name="Content Placeholder 2"/>
          <p:cNvSpPr>
            <a:spLocks noGrp="1"/>
          </p:cNvSpPr>
          <p:nvPr>
            <p:ph idx="1"/>
          </p:nvPr>
        </p:nvSpPr>
        <p:spPr>
          <a:xfrm>
            <a:off x="1111250" y="1924843"/>
            <a:ext cx="9969500" cy="3983038"/>
          </a:xfrm>
        </p:spPr>
        <p:txBody>
          <a:bodyPr>
            <a:normAutofit/>
          </a:bodyPr>
          <a:lstStyle/>
          <a:p>
            <a:pPr marL="514350" indent="-514350">
              <a:buFont typeface="+mj-lt"/>
              <a:buAutoNum type="arabicPeriod"/>
            </a:pPr>
            <a:r>
              <a:rPr lang="en-US" dirty="0"/>
              <a:t>Involve disability organizations or people with   	disabilities in Plan preparation</a:t>
            </a:r>
          </a:p>
          <a:p>
            <a:pPr marL="514350" indent="-514350">
              <a:buFont typeface="+mj-lt"/>
              <a:buAutoNum type="arabicPeriod"/>
            </a:pPr>
            <a:r>
              <a:rPr lang="en-US" dirty="0"/>
              <a:t>Involve local ADA Coordinators in Plan preparation</a:t>
            </a:r>
          </a:p>
          <a:p>
            <a:pPr marL="514350" indent="-514350">
              <a:buFont typeface="+mj-lt"/>
              <a:buAutoNum type="arabicPeriod"/>
            </a:pPr>
            <a:r>
              <a:rPr lang="en-US" dirty="0"/>
              <a:t>Plan has detailed Operating Procedures for ADA</a:t>
            </a:r>
          </a:p>
          <a:p>
            <a:pPr marL="514350" indent="-514350">
              <a:buFont typeface="+mj-lt"/>
              <a:buAutoNum type="arabicPeriod"/>
              <a:tabLst>
                <a:tab pos="965200" algn="l"/>
              </a:tabLst>
            </a:pPr>
            <a:r>
              <a:rPr lang="en-US" dirty="0"/>
              <a:t>Considers needs of people with disabilities in 	evacuation planning</a:t>
            </a:r>
          </a:p>
          <a:p>
            <a:pPr marL="514350" indent="-514350">
              <a:buAutoNum type="arabicPeriod"/>
            </a:pPr>
            <a:r>
              <a:rPr lang="en-US" dirty="0"/>
              <a:t>Pre-identified accessible transportation</a:t>
            </a:r>
          </a:p>
          <a:p>
            <a:pPr marL="514350" indent="-514350">
              <a:buAutoNum type="arabicPeriod"/>
            </a:pPr>
            <a:r>
              <a:rPr lang="en-US" dirty="0"/>
              <a:t>Pre-identified accessible shelters</a:t>
            </a:r>
          </a:p>
        </p:txBody>
      </p:sp>
      <p:sp>
        <p:nvSpPr>
          <p:cNvPr id="4" name="Slide Number Placeholder 3"/>
          <p:cNvSpPr>
            <a:spLocks noGrp="1"/>
          </p:cNvSpPr>
          <p:nvPr>
            <p:ph type="sldNum" sz="quarter" idx="12"/>
          </p:nvPr>
        </p:nvSpPr>
        <p:spPr>
          <a:xfrm>
            <a:off x="9124950" y="6356350"/>
            <a:ext cx="2743200" cy="365125"/>
          </a:xfrm>
        </p:spPr>
        <p:txBody>
          <a:bodyPr/>
          <a:lstStyle/>
          <a:p>
            <a:fld id="{D6E27486-41E3-4858-ACEA-33F05B7D6269}" type="slidenum">
              <a:rPr lang="en-US" smtClean="0"/>
              <a:pPr/>
              <a:t>64</a:t>
            </a:fld>
            <a:endParaRPr lang="en-US" dirty="0"/>
          </a:p>
        </p:txBody>
      </p:sp>
    </p:spTree>
    <p:extLst>
      <p:ext uri="{BB962C8B-B14F-4D97-AF65-F5344CB8AC3E}">
        <p14:creationId xmlns:p14="http://schemas.microsoft.com/office/powerpoint/2010/main" val="3199234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400" y="1939925"/>
            <a:ext cx="10185400" cy="4351338"/>
          </a:xfrm>
        </p:spPr>
        <p:txBody>
          <a:bodyPr/>
          <a:lstStyle/>
          <a:p>
            <a:pPr marL="0" indent="0">
              <a:buNone/>
            </a:pPr>
            <a:r>
              <a:rPr lang="en-US" dirty="0"/>
              <a:t> 7.    Shelter staff/volunteers trained and monitored</a:t>
            </a:r>
          </a:p>
          <a:p>
            <a:pPr marL="0" indent="0">
              <a:buNone/>
              <a:tabLst>
                <a:tab pos="914400" algn="l"/>
              </a:tabLst>
            </a:pPr>
            <a:r>
              <a:rPr lang="en-US" dirty="0"/>
              <a:t> 8.    Consider needs of people with disabilities who may have 	 to shelter-in place at work</a:t>
            </a:r>
          </a:p>
          <a:p>
            <a:pPr marL="0" indent="0">
              <a:buNone/>
            </a:pPr>
            <a:r>
              <a:rPr lang="en-US" dirty="0"/>
              <a:t> 9.    Accessibility is considered for engaging people with 	disabilities in drills</a:t>
            </a:r>
          </a:p>
          <a:p>
            <a:pPr marL="0" indent="0">
              <a:buNone/>
            </a:pPr>
            <a:r>
              <a:rPr lang="en-US" dirty="0"/>
              <a:t>10.   Ensure proper equipment available to ensure access to 	benefit info</a:t>
            </a:r>
          </a:p>
          <a:p>
            <a:pPr marL="0" indent="0">
              <a:buNone/>
            </a:pPr>
            <a:r>
              <a:rPr lang="en-US" dirty="0"/>
              <a:t>11.   Work with ADA coordinator on Emergency 	Preparedness for people with disabilities  </a:t>
            </a:r>
          </a:p>
          <a:p>
            <a:pPr marL="514350" indent="-514350">
              <a:buFont typeface="+mj-lt"/>
              <a:buAutoNum type="arabicPeriod" startAt="7"/>
            </a:pPr>
            <a:endParaRPr lang="en-US" dirty="0"/>
          </a:p>
          <a:p>
            <a:endParaRPr lang="en-US" dirty="0"/>
          </a:p>
        </p:txBody>
      </p:sp>
      <p:sp>
        <p:nvSpPr>
          <p:cNvPr id="4" name="Title 1"/>
          <p:cNvSpPr>
            <a:spLocks noGrp="1"/>
          </p:cNvSpPr>
          <p:nvPr>
            <p:ph type="title"/>
          </p:nvPr>
        </p:nvSpPr>
        <p:spPr>
          <a:xfrm>
            <a:off x="838200" y="174625"/>
            <a:ext cx="10515600" cy="1325563"/>
          </a:xfrm>
        </p:spPr>
        <p:txBody>
          <a:bodyPr>
            <a:normAutofit fontScale="90000"/>
          </a:bodyPr>
          <a:lstStyle/>
          <a:p>
            <a:pPr algn="ctr"/>
            <a:br>
              <a:rPr lang="en-US" b="1" dirty="0">
                <a:latin typeface="Arial" panose="020B0604020202020204" pitchFamily="34" charset="0"/>
                <a:cs typeface="Arial" panose="020B0604020202020204" pitchFamily="34" charset="0"/>
              </a:rPr>
            </a:br>
            <a:r>
              <a:rPr lang="en-US" b="1" dirty="0"/>
              <a:t>Measure of OEM Preparedness</a:t>
            </a:r>
            <a:br>
              <a:rPr lang="en-US" b="1" dirty="0"/>
            </a:br>
            <a:r>
              <a:rPr lang="en-US" dirty="0"/>
              <a:t>11 items from the survey were highly correlated</a:t>
            </a:r>
            <a:endParaRPr lang="en-US" b="1" dirty="0"/>
          </a:p>
        </p:txBody>
      </p:sp>
      <p:sp>
        <p:nvSpPr>
          <p:cNvPr id="5" name="Slide Number Placeholder 2"/>
          <p:cNvSpPr>
            <a:spLocks noGrp="1"/>
          </p:cNvSpPr>
          <p:nvPr>
            <p:ph type="sldNum" sz="quarter" idx="12"/>
          </p:nvPr>
        </p:nvSpPr>
        <p:spPr>
          <a:xfrm>
            <a:off x="8610600" y="6356350"/>
            <a:ext cx="2743200" cy="365125"/>
          </a:xfrm>
        </p:spPr>
        <p:txBody>
          <a:bodyPr/>
          <a:lstStyle/>
          <a:p>
            <a:r>
              <a:rPr lang="en-US" dirty="0"/>
              <a:t>72</a:t>
            </a:r>
          </a:p>
        </p:txBody>
      </p:sp>
    </p:spTree>
    <p:extLst>
      <p:ext uri="{BB962C8B-B14F-4D97-AF65-F5344CB8AC3E}">
        <p14:creationId xmlns:p14="http://schemas.microsoft.com/office/powerpoint/2010/main" val="1695819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Significant Correlations with Preparedness</a:t>
            </a:r>
          </a:p>
        </p:txBody>
      </p:sp>
      <p:sp>
        <p:nvSpPr>
          <p:cNvPr id="3" name="Content Placeholder 2"/>
          <p:cNvSpPr>
            <a:spLocks noGrp="1"/>
          </p:cNvSpPr>
          <p:nvPr>
            <p:ph idx="1"/>
          </p:nvPr>
        </p:nvSpPr>
        <p:spPr/>
        <p:txBody>
          <a:bodyPr/>
          <a:lstStyle/>
          <a:p>
            <a:pPr marL="0" indent="0">
              <a:buNone/>
            </a:pPr>
            <a:r>
              <a:rPr lang="en-US" b="1" dirty="0"/>
              <a:t>High score correlates </a:t>
            </a:r>
          </a:p>
          <a:p>
            <a:r>
              <a:rPr lang="en-US" dirty="0"/>
              <a:t>Collaboration with disability coordinators and other partners</a:t>
            </a:r>
          </a:p>
          <a:p>
            <a:r>
              <a:rPr lang="en-US" dirty="0"/>
              <a:t>Managers have clear roles and responsibilities</a:t>
            </a:r>
          </a:p>
          <a:p>
            <a:r>
              <a:rPr lang="en-US" dirty="0"/>
              <a:t>Qualified Staff</a:t>
            </a:r>
          </a:p>
          <a:p>
            <a:r>
              <a:rPr lang="en-US" dirty="0"/>
              <a:t>Engagement of people with disabilities </a:t>
            </a:r>
          </a:p>
          <a:p>
            <a:pPr marL="0" indent="0">
              <a:buNone/>
            </a:pPr>
            <a:endParaRPr lang="en-US" dirty="0"/>
          </a:p>
        </p:txBody>
      </p:sp>
      <p:sp>
        <p:nvSpPr>
          <p:cNvPr id="4" name="Slide Number Placeholder 3"/>
          <p:cNvSpPr>
            <a:spLocks noGrp="1"/>
          </p:cNvSpPr>
          <p:nvPr>
            <p:ph type="sldNum" sz="quarter" idx="12"/>
          </p:nvPr>
        </p:nvSpPr>
        <p:spPr/>
        <p:txBody>
          <a:bodyPr/>
          <a:lstStyle/>
          <a:p>
            <a:fld id="{D6E27486-41E3-4858-ACEA-33F05B7D6269}" type="slidenum">
              <a:rPr lang="en-US" smtClean="0"/>
              <a:pPr/>
              <a:t>66</a:t>
            </a:fld>
            <a:endParaRPr lang="en-US" dirty="0"/>
          </a:p>
        </p:txBody>
      </p:sp>
    </p:spTree>
    <p:extLst>
      <p:ext uri="{BB962C8B-B14F-4D97-AF65-F5344CB8AC3E}">
        <p14:creationId xmlns:p14="http://schemas.microsoft.com/office/powerpoint/2010/main" val="561221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What Do Local OEM Need for ADA Improvement? </a:t>
            </a:r>
          </a:p>
        </p:txBody>
      </p:sp>
      <p:sp>
        <p:nvSpPr>
          <p:cNvPr id="3" name="Content Placeholder 2"/>
          <p:cNvSpPr>
            <a:spLocks noGrp="1"/>
          </p:cNvSpPr>
          <p:nvPr>
            <p:ph idx="1"/>
          </p:nvPr>
        </p:nvSpPr>
        <p:spPr/>
        <p:txBody>
          <a:bodyPr/>
          <a:lstStyle/>
          <a:p>
            <a:r>
              <a:rPr lang="en-US" dirty="0"/>
              <a:t>61%  More training on ADA requirements</a:t>
            </a:r>
          </a:p>
          <a:p>
            <a:r>
              <a:rPr lang="en-US" dirty="0"/>
              <a:t>61%  Better community outreach to people with disabilities</a:t>
            </a:r>
          </a:p>
          <a:p>
            <a:r>
              <a:rPr lang="en-US" dirty="0"/>
              <a:t>59%  More drills involving people with disabilities</a:t>
            </a:r>
          </a:p>
          <a:p>
            <a:r>
              <a:rPr lang="en-US" dirty="0"/>
              <a:t>59%  Better communications systems for people with disabilities</a:t>
            </a:r>
          </a:p>
          <a:p>
            <a:r>
              <a:rPr lang="en-US" dirty="0"/>
              <a:t>57%  More planning with local partners and volunteer orgs</a:t>
            </a:r>
          </a:p>
          <a:p>
            <a:r>
              <a:rPr lang="en-US" dirty="0"/>
              <a:t>56%  More back-up power</a:t>
            </a:r>
          </a:p>
          <a:p>
            <a:r>
              <a:rPr lang="en-US" dirty="0"/>
              <a:t>53%  More accessible transportation</a:t>
            </a:r>
          </a:p>
        </p:txBody>
      </p:sp>
      <p:sp>
        <p:nvSpPr>
          <p:cNvPr id="4" name="Slide Number Placeholder 3"/>
          <p:cNvSpPr>
            <a:spLocks noGrp="1"/>
          </p:cNvSpPr>
          <p:nvPr>
            <p:ph type="sldNum" sz="quarter" idx="12"/>
          </p:nvPr>
        </p:nvSpPr>
        <p:spPr/>
        <p:txBody>
          <a:bodyPr/>
          <a:lstStyle/>
          <a:p>
            <a:fld id="{D6E27486-41E3-4858-ACEA-33F05B7D6269}" type="slidenum">
              <a:rPr lang="en-US" smtClean="0"/>
              <a:pPr/>
              <a:t>67</a:t>
            </a:fld>
            <a:endParaRPr lang="en-US" dirty="0"/>
          </a:p>
        </p:txBody>
      </p:sp>
    </p:spTree>
    <p:extLst>
      <p:ext uri="{BB962C8B-B14F-4D97-AF65-F5344CB8AC3E}">
        <p14:creationId xmlns:p14="http://schemas.microsoft.com/office/powerpoint/2010/main" val="3117597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They Want to Receive Training  </a:t>
            </a:r>
          </a:p>
        </p:txBody>
      </p:sp>
      <p:sp>
        <p:nvSpPr>
          <p:cNvPr id="3" name="Content Placeholder 2"/>
          <p:cNvSpPr>
            <a:spLocks noGrp="1"/>
          </p:cNvSpPr>
          <p:nvPr>
            <p:ph idx="1"/>
          </p:nvPr>
        </p:nvSpPr>
        <p:spPr/>
        <p:txBody>
          <a:bodyPr>
            <a:normAutofit fontScale="92500"/>
          </a:bodyPr>
          <a:lstStyle/>
          <a:p>
            <a:pPr marL="0" indent="0">
              <a:buNone/>
            </a:pPr>
            <a:r>
              <a:rPr lang="en-US" b="1" dirty="0"/>
              <a:t>Training</a:t>
            </a:r>
            <a:r>
              <a:rPr lang="en-US" dirty="0"/>
              <a:t>:     79%  Two-week Emergency Mgt Institute</a:t>
            </a:r>
          </a:p>
          <a:p>
            <a:pPr marL="0" indent="0">
              <a:buNone/>
            </a:pPr>
            <a:r>
              <a:rPr lang="en-US" dirty="0"/>
              <a:t>                    43%  Webinars</a:t>
            </a:r>
          </a:p>
          <a:p>
            <a:pPr marL="0" indent="0">
              <a:buNone/>
            </a:pPr>
            <a:r>
              <a:rPr lang="en-US" dirty="0"/>
              <a:t>                    43%  On-line courses</a:t>
            </a:r>
          </a:p>
          <a:p>
            <a:pPr marL="0" indent="0">
              <a:buNone/>
            </a:pPr>
            <a:endParaRPr lang="en-US" dirty="0"/>
          </a:p>
          <a:p>
            <a:pPr marL="0" indent="0">
              <a:buNone/>
            </a:pPr>
            <a:r>
              <a:rPr lang="en-US" b="1" dirty="0"/>
              <a:t>Trainers:</a:t>
            </a:r>
            <a:r>
              <a:rPr lang="en-US" dirty="0"/>
              <a:t>    67%  First responders</a:t>
            </a:r>
          </a:p>
          <a:p>
            <a:pPr marL="0" indent="0">
              <a:buNone/>
            </a:pPr>
            <a:r>
              <a:rPr lang="en-US" dirty="0"/>
              <a:t>                   65%  Non-</a:t>
            </a:r>
            <a:r>
              <a:rPr lang="en-US" dirty="0" err="1"/>
              <a:t>govt</a:t>
            </a:r>
            <a:r>
              <a:rPr lang="en-US" dirty="0"/>
              <a:t> agencies (e.g., Red Cross, Disability orgs)</a:t>
            </a:r>
          </a:p>
          <a:p>
            <a:pPr marL="0" indent="0">
              <a:buNone/>
            </a:pPr>
            <a:r>
              <a:rPr lang="en-US" dirty="0"/>
              <a:t>                   64%  Health Dept</a:t>
            </a:r>
          </a:p>
          <a:p>
            <a:pPr marL="0" indent="0">
              <a:buNone/>
            </a:pPr>
            <a:r>
              <a:rPr lang="en-US" dirty="0"/>
              <a:t>                   56%  Utilities</a:t>
            </a:r>
          </a:p>
          <a:p>
            <a:pPr marL="0" indent="0">
              <a:buNone/>
            </a:pPr>
            <a:r>
              <a:rPr lang="en-US" dirty="0"/>
              <a:t>                   54%  Hospitals/healthcare Orgs.</a:t>
            </a:r>
          </a:p>
        </p:txBody>
      </p:sp>
      <p:sp>
        <p:nvSpPr>
          <p:cNvPr id="4" name="Slide Number Placeholder 3"/>
          <p:cNvSpPr>
            <a:spLocks noGrp="1"/>
          </p:cNvSpPr>
          <p:nvPr>
            <p:ph type="sldNum" sz="quarter" idx="12"/>
          </p:nvPr>
        </p:nvSpPr>
        <p:spPr/>
        <p:txBody>
          <a:bodyPr/>
          <a:lstStyle/>
          <a:p>
            <a:fld id="{D6E27486-41E3-4858-ACEA-33F05B7D6269}" type="slidenum">
              <a:rPr lang="en-US" smtClean="0"/>
              <a:pPr/>
              <a:t>68</a:t>
            </a:fld>
            <a:endParaRPr lang="en-US" dirty="0"/>
          </a:p>
        </p:txBody>
      </p:sp>
    </p:spTree>
    <p:extLst>
      <p:ext uri="{BB962C8B-B14F-4D97-AF65-F5344CB8AC3E}">
        <p14:creationId xmlns:p14="http://schemas.microsoft.com/office/powerpoint/2010/main" val="3958901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Conclusions</a:t>
            </a:r>
          </a:p>
        </p:txBody>
      </p:sp>
      <p:sp>
        <p:nvSpPr>
          <p:cNvPr id="3" name="Content Placeholder 2"/>
          <p:cNvSpPr>
            <a:spLocks noGrp="1"/>
          </p:cNvSpPr>
          <p:nvPr>
            <p:ph idx="1"/>
          </p:nvPr>
        </p:nvSpPr>
        <p:spPr>
          <a:xfrm>
            <a:off x="1092200" y="2017359"/>
            <a:ext cx="8991600" cy="4012320"/>
          </a:xfrm>
        </p:spPr>
        <p:txBody>
          <a:bodyPr>
            <a:noAutofit/>
          </a:bodyPr>
          <a:lstStyle/>
          <a:p>
            <a:r>
              <a:rPr lang="en-US" dirty="0">
                <a:latin typeface="Arial" panose="020B0604020202020204" pitchFamily="34" charset="0"/>
                <a:cs typeface="Arial" panose="020B0604020202020204" pitchFamily="34" charset="0"/>
              </a:rPr>
              <a:t>Suboptimal preparedness of OEM was noted</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Engagement of Disability Coordinators and people with disabilities was beneficial </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Clearly there is interest in improvements- especially around more info on ADA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1200" dirty="0"/>
          </a:p>
          <a:p>
            <a:endParaRPr lang="en-US" sz="2400" dirty="0"/>
          </a:p>
        </p:txBody>
      </p:sp>
      <p:sp>
        <p:nvSpPr>
          <p:cNvPr id="6" name="Slide Number Placeholder 5"/>
          <p:cNvSpPr>
            <a:spLocks noGrp="1"/>
          </p:cNvSpPr>
          <p:nvPr>
            <p:ph type="sldNum" sz="quarter" idx="12"/>
          </p:nvPr>
        </p:nvSpPr>
        <p:spPr/>
        <p:txBody>
          <a:bodyPr/>
          <a:lstStyle/>
          <a:p>
            <a:fld id="{D6E27486-41E3-4858-ACEA-33F05B7D6269}" type="slidenum">
              <a:rPr lang="en-US" smtClean="0"/>
              <a:t>69</a:t>
            </a:fld>
            <a:endParaRPr lang="en-US"/>
          </a:p>
        </p:txBody>
      </p:sp>
    </p:spTree>
    <p:extLst>
      <p:ext uri="{BB962C8B-B14F-4D97-AF65-F5344CB8AC3E}">
        <p14:creationId xmlns:p14="http://schemas.microsoft.com/office/powerpoint/2010/main" val="183027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shows the Watch Command at the NYC OEM." title="Photo of NYC Watch Command"/>
          <p:cNvPicPr>
            <a:picLocks noChangeAspect="1"/>
          </p:cNvPicPr>
          <p:nvPr/>
        </p:nvPicPr>
        <p:blipFill>
          <a:blip r:embed="rId3"/>
          <a:stretch>
            <a:fillRect/>
          </a:stretch>
        </p:blipFill>
        <p:spPr>
          <a:xfrm>
            <a:off x="571501" y="157163"/>
            <a:ext cx="10744200" cy="6450861"/>
          </a:xfrm>
          <a:prstGeom prst="rect">
            <a:avLst/>
          </a:prstGeom>
        </p:spPr>
      </p:pic>
      <p:sp>
        <p:nvSpPr>
          <p:cNvPr id="3" name="Slide Number Placeholder 2"/>
          <p:cNvSpPr>
            <a:spLocks noGrp="1"/>
          </p:cNvSpPr>
          <p:nvPr>
            <p:ph type="sldNum" sz="quarter" idx="12"/>
          </p:nvPr>
        </p:nvSpPr>
        <p:spPr>
          <a:xfrm>
            <a:off x="8572501" y="6242899"/>
            <a:ext cx="2743200" cy="365125"/>
          </a:xfrm>
        </p:spPr>
        <p:txBody>
          <a:bodyPr/>
          <a:lstStyle/>
          <a:p>
            <a:fld id="{D6E27486-41E3-4858-ACEA-33F05B7D6269}"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28205686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Underlying Questions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9734550" cy="4675188"/>
          </a:xfrm>
        </p:spPr>
        <p:txBody>
          <a:bodyPr>
            <a:normAutofit/>
          </a:bodyPr>
          <a:lstStyle/>
          <a:p>
            <a:pPr>
              <a:lnSpc>
                <a:spcPct val="100000"/>
              </a:lnSpc>
            </a:pPr>
            <a:r>
              <a:rPr lang="en-US" dirty="0"/>
              <a:t>What are the </a:t>
            </a:r>
            <a:r>
              <a:rPr lang="en-US" b="1" dirty="0"/>
              <a:t>roles and responsibilities </a:t>
            </a:r>
            <a:r>
              <a:rPr lang="en-US" dirty="0"/>
              <a:t>of OEM … with respect to ADA?</a:t>
            </a:r>
          </a:p>
          <a:p>
            <a:pPr>
              <a:lnSpc>
                <a:spcPct val="100000"/>
              </a:lnSpc>
            </a:pPr>
            <a:r>
              <a:rPr lang="en-US" dirty="0">
                <a:latin typeface="Arial" panose="020B0604020202020204" pitchFamily="34" charset="0"/>
                <a:ea typeface="+mj-ea"/>
                <a:cs typeface="Arial" panose="020B0604020202020204" pitchFamily="34" charset="0"/>
              </a:rPr>
              <a:t>Why is it i</a:t>
            </a:r>
            <a:r>
              <a:rPr lang="en-US" b="1" dirty="0">
                <a:latin typeface="Arial" panose="020B0604020202020204" pitchFamily="34" charset="0"/>
                <a:ea typeface="+mj-ea"/>
                <a:cs typeface="Arial" panose="020B0604020202020204" pitchFamily="34" charset="0"/>
              </a:rPr>
              <a:t>mportant</a:t>
            </a:r>
            <a:r>
              <a:rPr lang="en-US" dirty="0">
                <a:latin typeface="Arial" panose="020B0604020202020204" pitchFamily="34" charset="0"/>
                <a:ea typeface="+mj-ea"/>
                <a:cs typeface="Arial" panose="020B0604020202020204" pitchFamily="34" charset="0"/>
              </a:rPr>
              <a:t> to know if OEMs are ready or not?</a:t>
            </a:r>
          </a:p>
          <a:p>
            <a:pPr>
              <a:lnSpc>
                <a:spcPct val="100000"/>
              </a:lnSpc>
            </a:pPr>
            <a:endParaRPr lang="en-US" sz="1000" dirty="0">
              <a:latin typeface="Arial" panose="020B0604020202020204" pitchFamily="34" charset="0"/>
              <a:ea typeface="+mj-ea"/>
              <a:cs typeface="Arial" panose="020B0604020202020204" pitchFamily="34" charset="0"/>
            </a:endParaRPr>
          </a:p>
          <a:p>
            <a:pPr>
              <a:lnSpc>
                <a:spcPct val="100000"/>
              </a:lnSpc>
            </a:pPr>
            <a:r>
              <a:rPr lang="en-US" dirty="0">
                <a:latin typeface="Arial" panose="020B0604020202020204" pitchFamily="34" charset="0"/>
                <a:ea typeface="+mj-ea"/>
                <a:cs typeface="Arial" panose="020B0604020202020204" pitchFamily="34" charset="0"/>
              </a:rPr>
              <a:t>What </a:t>
            </a:r>
            <a:r>
              <a:rPr lang="en-US" b="1" dirty="0">
                <a:latin typeface="Arial" panose="020B0604020202020204" pitchFamily="34" charset="0"/>
                <a:ea typeface="+mj-ea"/>
                <a:cs typeface="Arial" panose="020B0604020202020204" pitchFamily="34" charset="0"/>
              </a:rPr>
              <a:t>types of information </a:t>
            </a:r>
            <a:r>
              <a:rPr lang="en-US" dirty="0">
                <a:latin typeface="Arial" panose="020B0604020202020204" pitchFamily="34" charset="0"/>
                <a:ea typeface="+mj-ea"/>
                <a:cs typeface="Arial" panose="020B0604020202020204" pitchFamily="34" charset="0"/>
              </a:rPr>
              <a:t>can help us answer this question?</a:t>
            </a:r>
          </a:p>
          <a:p>
            <a:endParaRPr lang="en-US" sz="1000" dirty="0">
              <a:latin typeface="Arial" panose="020B0604020202020204" pitchFamily="34" charset="0"/>
              <a:ea typeface="+mj-ea"/>
              <a:cs typeface="Arial" panose="020B0604020202020204" pitchFamily="34" charset="0"/>
            </a:endParaRPr>
          </a:p>
          <a:p>
            <a:r>
              <a:rPr lang="en-US"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How can information on OEM readiness be helpful?  </a:t>
            </a:r>
          </a:p>
        </p:txBody>
      </p:sp>
      <p:sp>
        <p:nvSpPr>
          <p:cNvPr id="5" name="Slide Number Placeholder 4"/>
          <p:cNvSpPr>
            <a:spLocks noGrp="1"/>
          </p:cNvSpPr>
          <p:nvPr>
            <p:ph type="sldNum" sz="quarter" idx="12"/>
          </p:nvPr>
        </p:nvSpPr>
        <p:spPr/>
        <p:txBody>
          <a:bodyPr/>
          <a:lstStyle/>
          <a:p>
            <a:fld id="{D6E27486-41E3-4858-ACEA-33F05B7D6269}" type="slidenum">
              <a:rPr lang="en-US" b="1" smtClean="0">
                <a:solidFill>
                  <a:schemeClr val="tx1"/>
                </a:solidFill>
                <a:latin typeface="Arial" panose="020B0604020202020204" pitchFamily="34" charset="0"/>
                <a:cs typeface="Arial" panose="020B0604020202020204" pitchFamily="34" charset="0"/>
              </a:rPr>
              <a:t>70</a:t>
            </a:fld>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646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Future Directions  </a:t>
            </a:r>
          </a:p>
        </p:txBody>
      </p:sp>
      <p:sp>
        <p:nvSpPr>
          <p:cNvPr id="5" name="Content Placeholder 4"/>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Disability expertise is needed at ALL levels of disaster preparedness and response </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National focus is needed- if response is pushed back onto states- there may be uneven or disparate response for people living with disabilities </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 these findings suggest to the webinar participants?? </a:t>
            </a:r>
          </a:p>
          <a:p>
            <a:pPr marL="0" indent="0">
              <a:buNone/>
            </a:pP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6E27486-41E3-4858-ACEA-33F05B7D6269}" type="slidenum">
              <a:rPr lang="en-US" smtClean="0"/>
              <a:t>71</a:t>
            </a:fld>
            <a:endParaRPr lang="en-US"/>
          </a:p>
        </p:txBody>
      </p:sp>
    </p:spTree>
    <p:extLst>
      <p:ext uri="{BB962C8B-B14F-4D97-AF65-F5344CB8AC3E}">
        <p14:creationId xmlns:p14="http://schemas.microsoft.com/office/powerpoint/2010/main" val="18657014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lstStyle/>
          <a:p>
            <a:pPr algn="ctr"/>
            <a:r>
              <a:rPr lang="en-US" b="1" u="sng" dirty="0">
                <a:latin typeface="Arial" panose="020B0604020202020204" pitchFamily="34" charset="0"/>
                <a:cs typeface="Arial" panose="020B0604020202020204" pitchFamily="34" charset="0"/>
              </a:rPr>
              <a:t>Thank you!!</a:t>
            </a:r>
          </a:p>
        </p:txBody>
      </p:sp>
      <p:sp>
        <p:nvSpPr>
          <p:cNvPr id="6" name="Content Placeholder 5"/>
          <p:cNvSpPr>
            <a:spLocks noGrp="1"/>
          </p:cNvSpPr>
          <p:nvPr>
            <p:ph idx="1"/>
          </p:nvPr>
        </p:nvSpPr>
        <p:spPr>
          <a:xfrm>
            <a:off x="500062" y="2370137"/>
            <a:ext cx="10515600" cy="4351338"/>
          </a:xfrm>
        </p:spPr>
        <p:txBody>
          <a:bodyPr/>
          <a:lstStyle/>
          <a:p>
            <a:r>
              <a:rPr lang="en-US" u="dash" dirty="0">
                <a:uFill>
                  <a:solidFill>
                    <a:srgbClr val="C0504D"/>
                  </a:solidFill>
                </a:uFill>
              </a:rPr>
              <a:t>Robyn Gershon</a:t>
            </a:r>
            <a:br>
              <a:rPr lang="en-US" u="dash" dirty="0">
                <a:uFill>
                  <a:solidFill>
                    <a:srgbClr val="C0504D"/>
                  </a:solidFill>
                </a:uFill>
              </a:rPr>
            </a:br>
            <a:r>
              <a:rPr lang="en-US" u="dash" dirty="0">
                <a:uFill>
                  <a:solidFill>
                    <a:srgbClr val="C0504D"/>
                  </a:solidFill>
                </a:uFill>
                <a:hlinkClick r:id="rId3"/>
              </a:rPr>
              <a:t>rg184@nyu.edu</a:t>
            </a:r>
            <a:endParaRPr lang="en-US" u="dash" dirty="0">
              <a:uFill>
                <a:solidFill>
                  <a:srgbClr val="C0504D"/>
                </a:solidFill>
              </a:uFill>
            </a:endParaRPr>
          </a:p>
          <a:p>
            <a:endParaRPr lang="en-US" u="dash" dirty="0">
              <a:uFill>
                <a:solidFill>
                  <a:srgbClr val="C0504D"/>
                </a:solidFill>
              </a:uFill>
            </a:endParaRPr>
          </a:p>
          <a:p>
            <a:r>
              <a:rPr lang="en-US" u="dash" dirty="0">
                <a:uFill>
                  <a:solidFill>
                    <a:srgbClr val="C0504D"/>
                  </a:solidFill>
                </a:uFill>
              </a:rPr>
              <a:t>Lewis Kraus</a:t>
            </a:r>
            <a:br>
              <a:rPr lang="en-US" u="dash" dirty="0">
                <a:uFill>
                  <a:solidFill>
                    <a:srgbClr val="C0504D"/>
                  </a:solidFill>
                </a:uFill>
              </a:rPr>
            </a:br>
            <a:r>
              <a:rPr lang="en-US" u="dash" dirty="0">
                <a:uFill>
                  <a:solidFill>
                    <a:srgbClr val="C0504D"/>
                  </a:solidFill>
                </a:uFill>
                <a:hlinkClick r:id="rId4"/>
              </a:rPr>
              <a:t>lewisk@adapacific.org</a:t>
            </a:r>
            <a:br>
              <a:rPr lang="en-US" u="dash" dirty="0">
                <a:uFill>
                  <a:solidFill>
                    <a:srgbClr val="C0504D"/>
                  </a:solidFill>
                </a:uFill>
              </a:rPr>
            </a:br>
            <a:endParaRPr lang="en-US" dirty="0"/>
          </a:p>
          <a:p>
            <a:endParaRPr lang="en-US" dirty="0"/>
          </a:p>
        </p:txBody>
      </p:sp>
      <p:sp>
        <p:nvSpPr>
          <p:cNvPr id="3" name="Slide Number Placeholder 2"/>
          <p:cNvSpPr>
            <a:spLocks noGrp="1"/>
          </p:cNvSpPr>
          <p:nvPr>
            <p:ph type="sldNum" sz="quarter" idx="12"/>
          </p:nvPr>
        </p:nvSpPr>
        <p:spPr/>
        <p:txBody>
          <a:bodyPr/>
          <a:lstStyle/>
          <a:p>
            <a:fld id="{D6E27486-41E3-4858-ACEA-33F05B7D6269}" type="slidenum">
              <a:rPr lang="en-US" smtClean="0"/>
              <a:t>72</a:t>
            </a:fld>
            <a:endParaRPr lang="en-US"/>
          </a:p>
        </p:txBody>
      </p:sp>
      <p:pic>
        <p:nvPicPr>
          <p:cNvPr id="4" name="Picture 3" descr="picture of bed of flowers"/>
          <p:cNvPicPr>
            <a:picLocks noChangeAspect="1"/>
          </p:cNvPicPr>
          <p:nvPr/>
        </p:nvPicPr>
        <p:blipFill>
          <a:blip r:embed="rId5"/>
          <a:stretch>
            <a:fillRect/>
          </a:stretch>
        </p:blipFill>
        <p:spPr>
          <a:xfrm>
            <a:off x="4795295" y="1690688"/>
            <a:ext cx="6418805" cy="4168776"/>
          </a:xfrm>
          <a:prstGeom prst="rect">
            <a:avLst/>
          </a:prstGeom>
        </p:spPr>
      </p:pic>
      <p:sp>
        <p:nvSpPr>
          <p:cNvPr id="2" name="Rectangle 1"/>
          <p:cNvSpPr/>
          <p:nvPr/>
        </p:nvSpPr>
        <p:spPr>
          <a:xfrm>
            <a:off x="500062" y="4048026"/>
            <a:ext cx="2328863" cy="923330"/>
          </a:xfrm>
          <a:prstGeom prst="rect">
            <a:avLst/>
          </a:prstGeom>
        </p:spPr>
        <p:txBody>
          <a:bodyPr wrap="square">
            <a:spAutoFit/>
          </a:bodyPr>
          <a:lstStyle/>
          <a:p>
            <a:br>
              <a:rPr lang="en-US" u="dash" dirty="0">
                <a:uFill>
                  <a:solidFill>
                    <a:srgbClr val="C0504D"/>
                  </a:solidFill>
                </a:uFill>
              </a:rPr>
            </a:br>
            <a:br>
              <a:rPr lang="en-US" u="dash" dirty="0">
                <a:uFill>
                  <a:solidFill>
                    <a:srgbClr val="C0504D"/>
                  </a:solidFill>
                </a:uFill>
              </a:rPr>
            </a:br>
            <a:endParaRPr lang="en-US" dirty="0"/>
          </a:p>
        </p:txBody>
      </p:sp>
    </p:spTree>
    <p:extLst>
      <p:ext uri="{BB962C8B-B14F-4D97-AF65-F5344CB8AC3E}">
        <p14:creationId xmlns:p14="http://schemas.microsoft.com/office/powerpoint/2010/main" val="3501362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39" y="580993"/>
            <a:ext cx="7812723" cy="505908"/>
          </a:xfrm>
          <a:prstGeom prst="rect">
            <a:avLst/>
          </a:prstGeom>
        </p:spPr>
        <p:txBody>
          <a:bodyPr vert="horz" wrap="square" lIns="0" tIns="13335" rIns="0" bIns="0" rtlCol="0" anchor="ctr">
            <a:spAutoFit/>
          </a:bodyPr>
          <a:lstStyle/>
          <a:p>
            <a:pPr marL="12700" algn="ctr">
              <a:lnSpc>
                <a:spcPct val="100000"/>
              </a:lnSpc>
              <a:spcBef>
                <a:spcPts val="105"/>
              </a:spcBef>
            </a:pPr>
            <a:r>
              <a:rPr b="1" spc="-5"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es</a:t>
            </a:r>
            <a:r>
              <a:rPr b="1" spc="5" dirty="0">
                <a:solidFill>
                  <a:srgbClr val="1F497D"/>
                </a:solidFill>
                <a:latin typeface="Arial" panose="020B0604020202020204" pitchFamily="34" charset="0"/>
                <a:cs typeface="Arial" panose="020B0604020202020204" pitchFamily="34" charset="0"/>
              </a:rPr>
              <a:t>o</a:t>
            </a:r>
            <a:r>
              <a:rPr b="1" dirty="0">
                <a:solidFill>
                  <a:srgbClr val="1F497D"/>
                </a:solidFill>
                <a:latin typeface="Arial" panose="020B0604020202020204" pitchFamily="34" charset="0"/>
                <a:cs typeface="Arial" panose="020B0604020202020204" pitchFamily="34" charset="0"/>
              </a:rPr>
              <a:t>u</a:t>
            </a:r>
            <a:r>
              <a:rPr b="1" spc="-10"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ces</a:t>
            </a:r>
            <a:endParaRPr b="1" dirty="0">
              <a:latin typeface="Arial" panose="020B0604020202020204" pitchFamily="34" charset="0"/>
              <a:cs typeface="Arial" panose="020B0604020202020204" pitchFamily="34" charset="0"/>
            </a:endParaRPr>
          </a:p>
        </p:txBody>
      </p:sp>
      <p:sp>
        <p:nvSpPr>
          <p:cNvPr id="4" name="object 4"/>
          <p:cNvSpPr txBox="1"/>
          <p:nvPr/>
        </p:nvSpPr>
        <p:spPr>
          <a:xfrm>
            <a:off x="1641950" y="1694996"/>
            <a:ext cx="8648699" cy="3321422"/>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85115" algn="l"/>
              </a:tabLst>
            </a:pPr>
            <a:r>
              <a:rPr sz="2800" spc="15" dirty="0">
                <a:solidFill>
                  <a:srgbClr val="4F81BD"/>
                </a:solidFill>
                <a:latin typeface="Wingdings 3"/>
                <a:cs typeface="Wingdings 3"/>
              </a:rPr>
              <a:t></a:t>
            </a:r>
            <a:r>
              <a:rPr sz="2800" spc="15" dirty="0">
                <a:solidFill>
                  <a:srgbClr val="4F81BD"/>
                </a:solidFill>
                <a:latin typeface="Times New Roman"/>
                <a:cs typeface="Times New Roman"/>
              </a:rPr>
              <a:t>	</a:t>
            </a:r>
            <a:r>
              <a:rPr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sz="2800" dirty="0">
              <a:latin typeface="Arial" panose="020B0604020202020204" pitchFamily="34" charset="0"/>
              <a:cs typeface="Arial" panose="020B0604020202020204" pitchFamily="34" charset="0"/>
            </a:endParaRPr>
          </a:p>
          <a:p>
            <a:pPr marL="561340" marR="5080" indent="-274320">
              <a:spcBef>
                <a:spcPts val="505"/>
              </a:spcBef>
              <a:tabLst>
                <a:tab pos="560705" algn="l"/>
              </a:tabLst>
            </a:pPr>
            <a:r>
              <a:rPr sz="2800" dirty="0">
                <a:solidFill>
                  <a:srgbClr val="4F81BD"/>
                </a:solidFill>
                <a:latin typeface="Wingdings 3"/>
                <a:cs typeface="Wingdings 3"/>
              </a:rPr>
              <a:t></a:t>
            </a:r>
            <a:r>
              <a:rPr sz="2800" dirty="0">
                <a:solidFill>
                  <a:srgbClr val="C0504D"/>
                </a:solidFill>
                <a:latin typeface="Times New Roman"/>
                <a:cs typeface="Times New Roman"/>
              </a:rPr>
              <a:t>	</a:t>
            </a:r>
            <a:r>
              <a:rPr sz="2800" spc="-25" dirty="0">
                <a:solidFill>
                  <a:srgbClr val="1F497D"/>
                </a:solidFill>
                <a:latin typeface="Arial" panose="020B0604020202020204" pitchFamily="34" charset="0"/>
                <a:cs typeface="Arial" panose="020B0604020202020204" pitchFamily="34" charset="0"/>
              </a:rPr>
              <a:t>Webinars </a:t>
            </a:r>
            <a:r>
              <a:rPr sz="2800" dirty="0">
                <a:solidFill>
                  <a:srgbClr val="1F497D"/>
                </a:solidFill>
                <a:latin typeface="Arial" panose="020B0604020202020204" pitchFamily="34" charset="0"/>
                <a:cs typeface="Arial" panose="020B0604020202020204" pitchFamily="34" charset="0"/>
              </a:rPr>
              <a:t>- </a:t>
            </a:r>
            <a:r>
              <a:rPr sz="2800" spc="-45" dirty="0">
                <a:solidFill>
                  <a:srgbClr val="1F497D"/>
                </a:solidFill>
                <a:latin typeface="Arial" panose="020B0604020202020204" pitchFamily="34" charset="0"/>
                <a:cs typeface="Arial" panose="020B0604020202020204" pitchFamily="34" charset="0"/>
              </a:rPr>
              <a:t>ADA </a:t>
            </a:r>
            <a:r>
              <a:rPr sz="2800" dirty="0">
                <a:solidFill>
                  <a:srgbClr val="1F497D"/>
                </a:solidFill>
                <a:latin typeface="Arial" panose="020B0604020202020204" pitchFamily="34" charset="0"/>
                <a:cs typeface="Arial" panose="020B0604020202020204" pitchFamily="34" charset="0"/>
              </a:rPr>
              <a:t>National </a:t>
            </a:r>
            <a:r>
              <a:rPr sz="2800" spc="-5" dirty="0">
                <a:solidFill>
                  <a:srgbClr val="1F497D"/>
                </a:solidFill>
                <a:latin typeface="Arial" panose="020B0604020202020204" pitchFamily="34" charset="0"/>
                <a:cs typeface="Arial" panose="020B0604020202020204" pitchFamily="34" charset="0"/>
              </a:rPr>
              <a:t>Network/FEMA</a:t>
            </a:r>
            <a:r>
              <a:rPr sz="2800" spc="-490" dirty="0">
                <a:solidFill>
                  <a:srgbClr val="1F497D"/>
                </a:solidFill>
                <a:latin typeface="Arial" panose="020B0604020202020204" pitchFamily="34" charset="0"/>
                <a:cs typeface="Arial" panose="020B0604020202020204" pitchFamily="34" charset="0"/>
              </a:rPr>
              <a:t> </a:t>
            </a:r>
            <a:r>
              <a:rPr lang="en-US" sz="2800" spc="-490" dirty="0">
                <a:solidFill>
                  <a:srgbClr val="1F497D"/>
                </a:solidFill>
                <a:latin typeface="Arial" panose="020B0604020202020204" pitchFamily="34" charset="0"/>
                <a:cs typeface="Arial" panose="020B0604020202020204" pitchFamily="34" charset="0"/>
              </a:rPr>
              <a:t> </a:t>
            </a:r>
            <a:r>
              <a:rPr sz="2800" spc="-30" dirty="0">
                <a:solidFill>
                  <a:srgbClr val="1F497D"/>
                </a:solidFill>
                <a:latin typeface="Arial" panose="020B0604020202020204" pitchFamily="34" charset="0"/>
                <a:cs typeface="Arial" panose="020B0604020202020204" pitchFamily="34" charset="0"/>
              </a:rPr>
              <a:t>Webinar </a:t>
            </a:r>
            <a:r>
              <a:rPr sz="2800" dirty="0">
                <a:solidFill>
                  <a:srgbClr val="1F497D"/>
                </a:solidFill>
                <a:latin typeface="Arial" panose="020B0604020202020204" pitchFamily="34" charset="0"/>
                <a:cs typeface="Arial" panose="020B0604020202020204" pitchFamily="34" charset="0"/>
              </a:rPr>
              <a:t>Series:  Emergency Management and </a:t>
            </a:r>
            <a:r>
              <a:rPr sz="2800" spc="-5" dirty="0">
                <a:solidFill>
                  <a:srgbClr val="1F497D"/>
                </a:solidFill>
                <a:latin typeface="Arial" panose="020B0604020202020204" pitchFamily="34" charset="0"/>
                <a:cs typeface="Arial" panose="020B0604020202020204" pitchFamily="34" charset="0"/>
              </a:rPr>
              <a:t>Preparedness-Inclusion </a:t>
            </a:r>
            <a:r>
              <a:rPr sz="2800" dirty="0">
                <a:solidFill>
                  <a:srgbClr val="1F497D"/>
                </a:solidFill>
                <a:latin typeface="Arial" panose="020B0604020202020204" pitchFamily="34" charset="0"/>
                <a:cs typeface="Arial" panose="020B0604020202020204" pitchFamily="34" charset="0"/>
              </a:rPr>
              <a:t>of  </a:t>
            </a:r>
            <a:r>
              <a:rPr sz="2800" spc="-10" dirty="0">
                <a:solidFill>
                  <a:srgbClr val="1F497D"/>
                </a:solidFill>
                <a:latin typeface="Arial" panose="020B0604020202020204" pitchFamily="34" charset="0"/>
                <a:cs typeface="Arial" panose="020B0604020202020204" pitchFamily="34" charset="0"/>
              </a:rPr>
              <a:t>Persons </a:t>
            </a:r>
            <a:r>
              <a:rPr sz="2800" spc="-5" dirty="0">
                <a:solidFill>
                  <a:srgbClr val="1F497D"/>
                </a:solidFill>
                <a:latin typeface="Arial" panose="020B0604020202020204" pitchFamily="34" charset="0"/>
                <a:cs typeface="Arial" panose="020B0604020202020204" pitchFamily="34" charset="0"/>
              </a:rPr>
              <a:t>with</a:t>
            </a:r>
            <a:r>
              <a:rPr sz="2800" spc="-20" dirty="0">
                <a:solidFill>
                  <a:srgbClr val="1F497D"/>
                </a:solidFill>
                <a:latin typeface="Arial" panose="020B0604020202020204" pitchFamily="34" charset="0"/>
                <a:cs typeface="Arial" panose="020B0604020202020204" pitchFamily="34" charset="0"/>
              </a:rPr>
              <a:t> </a:t>
            </a:r>
            <a:r>
              <a:rPr sz="2800" dirty="0">
                <a:solidFill>
                  <a:srgbClr val="1F497D"/>
                </a:solidFill>
                <a:latin typeface="Arial" panose="020B0604020202020204" pitchFamily="34" charset="0"/>
                <a:cs typeface="Arial" panose="020B0604020202020204" pitchFamily="34" charset="0"/>
              </a:rPr>
              <a:t>Disabilities</a:t>
            </a:r>
            <a:r>
              <a:rPr lang="en-US" sz="2800" dirty="0">
                <a:solidFill>
                  <a:srgbClr val="1F497D"/>
                </a:solidFill>
                <a:latin typeface="Arial" panose="020B0604020202020204" pitchFamily="34" charset="0"/>
                <a:cs typeface="Arial" panose="020B0604020202020204" pitchFamily="34" charset="0"/>
              </a:rPr>
              <a:t> (www.adapresentations.org)</a:t>
            </a:r>
          </a:p>
          <a:p>
            <a:pPr marL="561340" marR="5080" indent="-274320">
              <a:spcBef>
                <a:spcPts val="505"/>
              </a:spcBef>
              <a:tabLst>
                <a:tab pos="560705" algn="l"/>
              </a:tabLst>
            </a:pPr>
            <a:endParaRPr lang="en-US" sz="2800" dirty="0">
              <a:solidFill>
                <a:srgbClr val="1F497D"/>
              </a:solidFill>
              <a:latin typeface="Times New Roman"/>
              <a:cs typeface="Times New Roman"/>
            </a:endParaRPr>
          </a:p>
        </p:txBody>
      </p:sp>
      <p:sp>
        <p:nvSpPr>
          <p:cNvPr id="5" name="object 5"/>
          <p:cNvSpPr/>
          <p:nvPr/>
        </p:nvSpPr>
        <p:spPr>
          <a:xfrm>
            <a:off x="5110163" y="5624513"/>
            <a:ext cx="1684019" cy="914399"/>
          </a:xfrm>
          <a:prstGeom prst="rect">
            <a:avLst/>
          </a:prstGeom>
          <a:blipFill>
            <a:blip r:embed="rId4" cstate="print"/>
            <a:stretch>
              <a:fillRect/>
            </a:stretch>
          </a:blipFill>
        </p:spPr>
        <p:txBody>
          <a:bodyPr wrap="square" lIns="0" tIns="0" rIns="0" bIns="0" rtlCol="0"/>
          <a:lstStyle/>
          <a:p>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73</a:t>
            </a:fld>
            <a:endParaRPr lang="en-US"/>
          </a:p>
        </p:txBody>
      </p:sp>
    </p:spTree>
    <p:extLst>
      <p:ext uri="{BB962C8B-B14F-4D97-AF65-F5344CB8AC3E}">
        <p14:creationId xmlns:p14="http://schemas.microsoft.com/office/powerpoint/2010/main" val="3121522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40" y="352393"/>
            <a:ext cx="8398510" cy="505908"/>
          </a:xfrm>
          <a:prstGeom prst="rect">
            <a:avLst/>
          </a:prstGeom>
        </p:spPr>
        <p:txBody>
          <a:bodyPr vert="horz" wrap="square" lIns="0" tIns="13335" rIns="0" bIns="0" rtlCol="0" anchor="ctr">
            <a:spAutoFit/>
          </a:bodyPr>
          <a:lstStyle/>
          <a:p>
            <a:pPr marL="12700" algn="ctr">
              <a:lnSpc>
                <a:spcPct val="100000"/>
              </a:lnSpc>
              <a:spcBef>
                <a:spcPts val="105"/>
              </a:spcBef>
            </a:pPr>
            <a:r>
              <a:rPr b="1" spc="-5"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es</a:t>
            </a:r>
            <a:r>
              <a:rPr b="1" spc="5" dirty="0">
                <a:solidFill>
                  <a:srgbClr val="1F497D"/>
                </a:solidFill>
                <a:latin typeface="Arial" panose="020B0604020202020204" pitchFamily="34" charset="0"/>
                <a:cs typeface="Arial" panose="020B0604020202020204" pitchFamily="34" charset="0"/>
              </a:rPr>
              <a:t>o</a:t>
            </a:r>
            <a:r>
              <a:rPr b="1" dirty="0">
                <a:solidFill>
                  <a:srgbClr val="1F497D"/>
                </a:solidFill>
                <a:latin typeface="Arial" panose="020B0604020202020204" pitchFamily="34" charset="0"/>
                <a:cs typeface="Arial" panose="020B0604020202020204" pitchFamily="34" charset="0"/>
              </a:rPr>
              <a:t>u</a:t>
            </a:r>
            <a:r>
              <a:rPr b="1" spc="-10"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ces</a:t>
            </a:r>
            <a:endParaRPr b="1" dirty="0">
              <a:latin typeface="Arial" panose="020B0604020202020204" pitchFamily="34" charset="0"/>
              <a:cs typeface="Arial" panose="020B0604020202020204" pitchFamily="34" charset="0"/>
            </a:endParaRPr>
          </a:p>
        </p:txBody>
      </p:sp>
      <p:sp>
        <p:nvSpPr>
          <p:cNvPr id="4" name="object 4"/>
          <p:cNvSpPr txBox="1"/>
          <p:nvPr/>
        </p:nvSpPr>
        <p:spPr>
          <a:xfrm>
            <a:off x="762000" y="858301"/>
            <a:ext cx="10058400" cy="6630020"/>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85115" algn="l"/>
              </a:tabLst>
            </a:pPr>
            <a:r>
              <a:rPr lang="en-US" sz="2800" spc="15" dirty="0">
                <a:solidFill>
                  <a:srgbClr val="4F81BD"/>
                </a:solidFill>
                <a:latin typeface="Wingdings 3"/>
                <a:cs typeface="Wingdings 3"/>
              </a:rPr>
              <a:t></a:t>
            </a:r>
            <a:r>
              <a:rPr lang="en-US" sz="2800" spc="15" dirty="0">
                <a:solidFill>
                  <a:srgbClr val="4F81BD"/>
                </a:solidFill>
                <a:latin typeface="Times New Roman"/>
                <a:cs typeface="Times New Roman"/>
              </a:rPr>
              <a:t>	</a:t>
            </a:r>
            <a:r>
              <a:rPr lang="en-US"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lang="en-US" sz="2800" dirty="0">
              <a:latin typeface="Arial" panose="020B0604020202020204" pitchFamily="34" charset="0"/>
              <a:cs typeface="Arial" panose="020B0604020202020204" pitchFamily="34" charset="0"/>
            </a:endParaRPr>
          </a:p>
          <a:p>
            <a:pPr marL="286385">
              <a:spcBef>
                <a:spcPts val="515"/>
              </a:spcBef>
              <a:tabLst>
                <a:tab pos="560705" algn="l"/>
              </a:tabLst>
            </a:pPr>
            <a:r>
              <a:rPr sz="2800" dirty="0">
                <a:solidFill>
                  <a:srgbClr val="4F81BD"/>
                </a:solidFill>
                <a:latin typeface="Wingdings 3"/>
                <a:cs typeface="Wingdings 3"/>
              </a:rPr>
              <a:t></a:t>
            </a:r>
            <a:r>
              <a:rPr sz="2800" dirty="0">
                <a:solidFill>
                  <a:srgbClr val="C0504D"/>
                </a:solidFill>
                <a:latin typeface="Times New Roman"/>
                <a:cs typeface="Times New Roman"/>
              </a:rPr>
              <a:t>	</a:t>
            </a:r>
            <a:r>
              <a:rPr sz="2800" dirty="0">
                <a:solidFill>
                  <a:srgbClr val="1F497D"/>
                </a:solidFill>
                <a:latin typeface="Arial" panose="020B0604020202020204" pitchFamily="34" charset="0"/>
                <a:cs typeface="Arial" panose="020B0604020202020204" pitchFamily="34" charset="0"/>
              </a:rPr>
              <a:t>Checklists and</a:t>
            </a:r>
            <a:r>
              <a:rPr sz="2800" spc="-40" dirty="0">
                <a:solidFill>
                  <a:srgbClr val="1F497D"/>
                </a:solidFill>
                <a:latin typeface="Arial" panose="020B0604020202020204" pitchFamily="34" charset="0"/>
                <a:cs typeface="Arial" panose="020B0604020202020204" pitchFamily="34" charset="0"/>
              </a:rPr>
              <a:t> </a:t>
            </a:r>
            <a:r>
              <a:rPr sz="2800" dirty="0">
                <a:solidFill>
                  <a:srgbClr val="1F497D"/>
                </a:solidFill>
                <a:latin typeface="Arial" panose="020B0604020202020204" pitchFamily="34" charset="0"/>
                <a:cs typeface="Arial" panose="020B0604020202020204" pitchFamily="34" charset="0"/>
              </a:rPr>
              <a:t>toolkits</a:t>
            </a:r>
            <a:r>
              <a:rPr lang="en-US" sz="2800" dirty="0">
                <a:solidFill>
                  <a:srgbClr val="1F497D"/>
                </a:solidFill>
                <a:latin typeface="Arial" panose="020B0604020202020204" pitchFamily="34" charset="0"/>
                <a:cs typeface="Arial" panose="020B0604020202020204" pitchFamily="34" charset="0"/>
              </a:rPr>
              <a:t> (Personal)</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Bedside Emergency Supplies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Car Emergency Supplies Kit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Carry On You Emergency Supplies Kit Checklist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Contact List</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Food and Water</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Power Planning</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Emergency Supplies Kits</a:t>
            </a:r>
          </a:p>
          <a:p>
            <a:pPr marL="1086485" lvl="1" indent="-342900">
              <a:spcBef>
                <a:spcPts val="515"/>
              </a:spcBef>
              <a:buFont typeface="Arial" panose="020B0604020202020204" pitchFamily="34" charset="0"/>
              <a:buChar char="•"/>
              <a:tabLst>
                <a:tab pos="560705" algn="l"/>
              </a:tabLst>
            </a:pPr>
            <a:r>
              <a:rPr lang="en-US" sz="2800" dirty="0">
                <a:solidFill>
                  <a:schemeClr val="tx2">
                    <a:lumMod val="75000"/>
                  </a:schemeClr>
                </a:solidFill>
                <a:latin typeface="Arial" panose="020B0604020202020204" pitchFamily="34" charset="0"/>
                <a:cs typeface="Arial" panose="020B0604020202020204" pitchFamily="34" charset="0"/>
              </a:rPr>
              <a:t>Keep Your Important Documents Safe from a Disaster</a:t>
            </a:r>
          </a:p>
          <a:p>
            <a:pPr marL="286385">
              <a:spcBef>
                <a:spcPts val="515"/>
              </a:spcBef>
              <a:tabLst>
                <a:tab pos="560705" algn="l"/>
              </a:tabLst>
            </a:pPr>
            <a:endParaRPr sz="2800" dirty="0">
              <a:latin typeface="Gill Sans MT"/>
              <a:cs typeface="Gill Sans MT"/>
            </a:endParaRPr>
          </a:p>
          <a:p>
            <a:pPr marL="561340" marR="5080" indent="-274320">
              <a:spcBef>
                <a:spcPts val="505"/>
              </a:spcBef>
              <a:tabLst>
                <a:tab pos="560705" algn="l"/>
              </a:tabLst>
            </a:pPr>
            <a:endParaRPr lang="en-US" sz="375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74</a:t>
            </a:fld>
            <a:endParaRPr lang="en-US"/>
          </a:p>
        </p:txBody>
      </p:sp>
    </p:spTree>
    <p:extLst>
      <p:ext uri="{BB962C8B-B14F-4D97-AF65-F5344CB8AC3E}">
        <p14:creationId xmlns:p14="http://schemas.microsoft.com/office/powerpoint/2010/main" val="2023615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40" y="580993"/>
            <a:ext cx="8169910" cy="505908"/>
          </a:xfrm>
          <a:prstGeom prst="rect">
            <a:avLst/>
          </a:prstGeom>
        </p:spPr>
        <p:txBody>
          <a:bodyPr vert="horz" wrap="square" lIns="0" tIns="13335" rIns="0" bIns="0" rtlCol="0" anchor="ctr">
            <a:spAutoFit/>
          </a:bodyPr>
          <a:lstStyle/>
          <a:p>
            <a:pPr marL="12700" algn="ctr">
              <a:lnSpc>
                <a:spcPct val="100000"/>
              </a:lnSpc>
              <a:spcBef>
                <a:spcPts val="105"/>
              </a:spcBef>
            </a:pPr>
            <a:r>
              <a:rPr b="1" spc="-5"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es</a:t>
            </a:r>
            <a:r>
              <a:rPr b="1" spc="5" dirty="0">
                <a:solidFill>
                  <a:srgbClr val="1F497D"/>
                </a:solidFill>
                <a:latin typeface="Arial" panose="020B0604020202020204" pitchFamily="34" charset="0"/>
                <a:cs typeface="Arial" panose="020B0604020202020204" pitchFamily="34" charset="0"/>
              </a:rPr>
              <a:t>o</a:t>
            </a:r>
            <a:r>
              <a:rPr b="1" dirty="0">
                <a:solidFill>
                  <a:srgbClr val="1F497D"/>
                </a:solidFill>
                <a:latin typeface="Arial" panose="020B0604020202020204" pitchFamily="34" charset="0"/>
                <a:cs typeface="Arial" panose="020B0604020202020204" pitchFamily="34" charset="0"/>
              </a:rPr>
              <a:t>u</a:t>
            </a:r>
            <a:r>
              <a:rPr b="1" spc="-10" dirty="0">
                <a:solidFill>
                  <a:srgbClr val="1F497D"/>
                </a:solidFill>
                <a:latin typeface="Arial" panose="020B0604020202020204" pitchFamily="34" charset="0"/>
                <a:cs typeface="Arial" panose="020B0604020202020204" pitchFamily="34" charset="0"/>
              </a:rPr>
              <a:t>r</a:t>
            </a:r>
            <a:r>
              <a:rPr b="1" dirty="0">
                <a:solidFill>
                  <a:srgbClr val="1F497D"/>
                </a:solidFill>
                <a:latin typeface="Arial" panose="020B0604020202020204" pitchFamily="34" charset="0"/>
                <a:cs typeface="Arial" panose="020B0604020202020204" pitchFamily="34" charset="0"/>
              </a:rPr>
              <a:t>ces</a:t>
            </a:r>
            <a:endParaRPr b="1" dirty="0">
              <a:latin typeface="Arial" panose="020B0604020202020204" pitchFamily="34" charset="0"/>
              <a:cs typeface="Arial" panose="020B0604020202020204" pitchFamily="34" charset="0"/>
            </a:endParaRPr>
          </a:p>
        </p:txBody>
      </p:sp>
      <p:sp>
        <p:nvSpPr>
          <p:cNvPr id="4" name="object 4"/>
          <p:cNvSpPr txBox="1"/>
          <p:nvPr/>
        </p:nvSpPr>
        <p:spPr>
          <a:xfrm>
            <a:off x="965200" y="1086901"/>
            <a:ext cx="9753599" cy="6419706"/>
          </a:xfrm>
          <a:prstGeom prst="rect">
            <a:avLst/>
          </a:prstGeom>
        </p:spPr>
        <p:txBody>
          <a:bodyPr vert="horz" wrap="square" lIns="0" tIns="86360" rIns="0" bIns="0" rtlCol="0">
            <a:spAutoFit/>
          </a:bodyPr>
          <a:lstStyle/>
          <a:p>
            <a:pPr marL="12700">
              <a:spcBef>
                <a:spcPts val="680"/>
              </a:spcBef>
              <a:tabLst>
                <a:tab pos="285115" algn="l"/>
              </a:tabLst>
            </a:pPr>
            <a:r>
              <a:rPr lang="en-US" sz="2800" b="1" spc="15" dirty="0">
                <a:solidFill>
                  <a:schemeClr val="tx2">
                    <a:lumMod val="75000"/>
                  </a:schemeClr>
                </a:solidFill>
                <a:latin typeface="Arial" panose="020B0604020202020204" pitchFamily="34" charset="0"/>
                <a:cs typeface="Arial" panose="020B0604020202020204" pitchFamily="34" charset="0"/>
              </a:rPr>
              <a:t>Pacific ADA Center</a:t>
            </a:r>
            <a:endParaRPr lang="en-US" sz="2800" b="1" spc="15" dirty="0">
              <a:solidFill>
                <a:schemeClr val="tx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571500" indent="-279400">
              <a:spcBef>
                <a:spcPts val="680"/>
              </a:spcBef>
              <a:tabLst>
                <a:tab pos="292100" algn="l"/>
              </a:tabLst>
            </a:pPr>
            <a:r>
              <a:rPr lang="en-US" sz="2800" spc="15" dirty="0">
                <a:solidFill>
                  <a:srgbClr val="4F81BD"/>
                </a:solidFill>
                <a:latin typeface="Wingdings 3"/>
                <a:cs typeface="Wingdings 3"/>
              </a:rPr>
              <a:t></a:t>
            </a:r>
            <a:r>
              <a:rPr lang="en-US" sz="2800" spc="15" dirty="0">
                <a:solidFill>
                  <a:srgbClr val="4F81BD"/>
                </a:solidFill>
                <a:latin typeface="Times New Roman"/>
                <a:cs typeface="Times New Roman"/>
              </a:rPr>
              <a:t>	</a:t>
            </a:r>
            <a:r>
              <a:rPr lang="en-US" sz="2800" spc="-5" dirty="0">
                <a:solidFill>
                  <a:srgbClr val="0000FF"/>
                </a:solidFill>
                <a:uFill>
                  <a:solidFill>
                    <a:srgbClr val="0000FF"/>
                  </a:solidFill>
                </a:uFill>
                <a:latin typeface="Arial" panose="020B0604020202020204" pitchFamily="34" charset="0"/>
                <a:cs typeface="Arial" panose="020B0604020202020204" pitchFamily="34" charset="0"/>
                <a:hlinkClick r:id="rId3"/>
              </a:rPr>
              <a:t>www.adapacific.org/emergency</a:t>
            </a:r>
            <a:endParaRPr lang="en-US" sz="2800" dirty="0">
              <a:latin typeface="Arial" panose="020B0604020202020204" pitchFamily="34" charset="0"/>
              <a:cs typeface="Arial" panose="020B0604020202020204" pitchFamily="34" charset="0"/>
            </a:endParaRPr>
          </a:p>
          <a:p>
            <a:pPr marL="286385">
              <a:spcBef>
                <a:spcPts val="515"/>
              </a:spcBef>
              <a:tabLst>
                <a:tab pos="292100" algn="l"/>
              </a:tabLst>
            </a:pPr>
            <a:r>
              <a:rPr sz="2800" dirty="0">
                <a:solidFill>
                  <a:srgbClr val="4F81BD"/>
                </a:solidFill>
                <a:latin typeface="Wingdings 3"/>
                <a:cs typeface="Wingdings 3"/>
              </a:rPr>
              <a:t></a:t>
            </a:r>
            <a:r>
              <a:rPr sz="2800" dirty="0">
                <a:solidFill>
                  <a:srgbClr val="4F81BD"/>
                </a:solidFill>
                <a:latin typeface="Times New Roman"/>
                <a:cs typeface="Times New Roman"/>
              </a:rPr>
              <a:t>	</a:t>
            </a:r>
            <a:r>
              <a:rPr sz="2800" dirty="0">
                <a:solidFill>
                  <a:schemeClr val="tx2">
                    <a:lumMod val="75000"/>
                  </a:schemeClr>
                </a:solidFill>
                <a:latin typeface="Arial" panose="020B0604020202020204" pitchFamily="34" charset="0"/>
                <a:cs typeface="Arial" panose="020B0604020202020204" pitchFamily="34" charset="0"/>
              </a:rPr>
              <a:t>Checklists and</a:t>
            </a:r>
            <a:r>
              <a:rPr sz="2800" spc="-40" dirty="0">
                <a:solidFill>
                  <a:schemeClr val="tx2">
                    <a:lumMod val="75000"/>
                  </a:schemeClr>
                </a:solidFill>
                <a:latin typeface="Arial" panose="020B0604020202020204" pitchFamily="34" charset="0"/>
                <a:cs typeface="Arial" panose="020B0604020202020204" pitchFamily="34" charset="0"/>
              </a:rPr>
              <a:t> </a:t>
            </a:r>
            <a:r>
              <a:rPr sz="2800" dirty="0">
                <a:solidFill>
                  <a:schemeClr val="tx2">
                    <a:lumMod val="75000"/>
                  </a:schemeClr>
                </a:solidFill>
                <a:latin typeface="Arial" panose="020B0604020202020204" pitchFamily="34" charset="0"/>
                <a:cs typeface="Arial" panose="020B0604020202020204" pitchFamily="34" charset="0"/>
              </a:rPr>
              <a:t>toolkits</a:t>
            </a:r>
            <a:r>
              <a:rPr lang="en-US" sz="2800" dirty="0">
                <a:solidFill>
                  <a:schemeClr val="tx2">
                    <a:lumMod val="75000"/>
                  </a:schemeClr>
                </a:solidFill>
                <a:latin typeface="Arial" panose="020B0604020202020204" pitchFamily="34" charset="0"/>
                <a:cs typeface="Arial" panose="020B0604020202020204" pitchFamily="34" charset="0"/>
              </a:rPr>
              <a:t> (Personal)</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Evacuation Transportation Planning Tips</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Grab and Go Emergency Supplies Kit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Grab and Go Emergency Supplies Kit with Daily Use Items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Home Emergency Supplies Kit Checklist </a:t>
            </a:r>
          </a:p>
          <a:p>
            <a:pPr marL="286385">
              <a:spcBef>
                <a:spcPts val="515"/>
              </a:spcBef>
              <a:tabLst>
                <a:tab pos="292100" algn="l"/>
              </a:tabLst>
            </a:pPr>
            <a:r>
              <a:rPr lang="en-US" sz="2800" dirty="0">
                <a:solidFill>
                  <a:srgbClr val="4F81BD"/>
                </a:solidFill>
                <a:latin typeface="Wingdings 3"/>
                <a:cs typeface="Wingdings 3"/>
              </a:rPr>
              <a:t></a:t>
            </a:r>
            <a:r>
              <a:rPr lang="en-US" sz="2800" dirty="0">
                <a:solidFill>
                  <a:schemeClr val="tx2">
                    <a:lumMod val="75000"/>
                  </a:schemeClr>
                </a:solidFill>
                <a:latin typeface="Wingdings 3"/>
                <a:cs typeface="Wingdings 3"/>
              </a:rPr>
              <a:t> </a:t>
            </a:r>
            <a:r>
              <a:rPr lang="en-US" sz="2800" dirty="0">
                <a:solidFill>
                  <a:schemeClr val="tx2">
                    <a:lumMod val="75000"/>
                  </a:schemeClr>
                </a:solidFill>
                <a:latin typeface="Arial" panose="020B0604020202020204" pitchFamily="34" charset="0"/>
                <a:cs typeface="Arial" panose="020B0604020202020204" pitchFamily="34" charset="0"/>
              </a:rPr>
              <a:t>Checklists and</a:t>
            </a:r>
            <a:r>
              <a:rPr lang="en-US" sz="2800" spc="-40" dirty="0">
                <a:solidFill>
                  <a:schemeClr val="tx2">
                    <a:lumMod val="75000"/>
                  </a:schemeClr>
                </a:solidFill>
                <a:latin typeface="Arial" panose="020B0604020202020204" pitchFamily="34" charset="0"/>
                <a:cs typeface="Arial" panose="020B0604020202020204" pitchFamily="34" charset="0"/>
              </a:rPr>
              <a:t> </a:t>
            </a:r>
            <a:r>
              <a:rPr lang="en-US" sz="2800" dirty="0">
                <a:solidFill>
                  <a:schemeClr val="tx2">
                    <a:lumMod val="75000"/>
                  </a:schemeClr>
                </a:solidFill>
                <a:latin typeface="Arial" panose="020B0604020202020204" pitchFamily="34" charset="0"/>
                <a:cs typeface="Arial" panose="020B0604020202020204" pitchFamily="34" charset="0"/>
              </a:rPr>
              <a:t>toolkits (Agencies)</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Maintaining Site Accessibility Checklist</a:t>
            </a:r>
          </a:p>
          <a:p>
            <a:pPr marL="1086485" lvl="1" indent="-342900">
              <a:spcBef>
                <a:spcPts val="515"/>
              </a:spcBef>
              <a:buFont typeface="Arial" panose="020B0604020202020204" pitchFamily="34" charset="0"/>
              <a:buChar char="•"/>
              <a:tabLst>
                <a:tab pos="292100" algn="l"/>
              </a:tabLst>
            </a:pPr>
            <a:r>
              <a:rPr lang="en-US" sz="2800" dirty="0">
                <a:solidFill>
                  <a:schemeClr val="tx2">
                    <a:lumMod val="75000"/>
                  </a:schemeClr>
                </a:solidFill>
                <a:latin typeface="Arial" panose="020B0604020202020204" pitchFamily="34" charset="0"/>
                <a:cs typeface="Arial" panose="020B0604020202020204" pitchFamily="34" charset="0"/>
              </a:rPr>
              <a:t>Press Conference Checklist</a:t>
            </a:r>
          </a:p>
          <a:p>
            <a:pPr marL="286385">
              <a:spcBef>
                <a:spcPts val="515"/>
              </a:spcBef>
              <a:tabLst>
                <a:tab pos="560705" algn="l"/>
              </a:tabLst>
            </a:pPr>
            <a:endParaRPr sz="2800" dirty="0">
              <a:latin typeface="Gill Sans MT"/>
              <a:cs typeface="Gill Sans MT"/>
            </a:endParaRPr>
          </a:p>
          <a:p>
            <a:pPr marL="561340" marR="5080" indent="-274320">
              <a:spcBef>
                <a:spcPts val="505"/>
              </a:spcBef>
              <a:tabLst>
                <a:tab pos="560705" algn="l"/>
              </a:tabLst>
            </a:pPr>
            <a:endParaRPr lang="en-US" sz="280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75</a:t>
            </a:fld>
            <a:endParaRPr lang="en-US"/>
          </a:p>
        </p:txBody>
      </p:sp>
    </p:spTree>
    <p:extLst>
      <p:ext uri="{BB962C8B-B14F-4D97-AF65-F5344CB8AC3E}">
        <p14:creationId xmlns:p14="http://schemas.microsoft.com/office/powerpoint/2010/main" val="4225327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59939" y="484755"/>
            <a:ext cx="8712835" cy="690574"/>
          </a:xfrm>
          <a:prstGeom prst="rect">
            <a:avLst/>
          </a:prstGeom>
        </p:spPr>
        <p:txBody>
          <a:bodyPr vert="horz" wrap="square" lIns="0" tIns="13335" rIns="0" bIns="0" rtlCol="0" anchor="ctr">
            <a:spAutoFit/>
          </a:bodyPr>
          <a:lstStyle/>
          <a:p>
            <a:pPr marL="12700" algn="ctr">
              <a:lnSpc>
                <a:spcPct val="100000"/>
              </a:lnSpc>
              <a:spcBef>
                <a:spcPts val="105"/>
              </a:spcBef>
            </a:pPr>
            <a:r>
              <a:rPr lang="en-US" b="1" spc="-5" dirty="0">
                <a:solidFill>
                  <a:srgbClr val="1F497D"/>
                </a:solidFill>
                <a:latin typeface="Arial" panose="020B0604020202020204" pitchFamily="34" charset="0"/>
                <a:cs typeface="Arial" panose="020B0604020202020204" pitchFamily="34" charset="0"/>
              </a:rPr>
              <a:t>Bibliography</a:t>
            </a:r>
            <a:endParaRPr b="1" dirty="0">
              <a:latin typeface="Arial" panose="020B0604020202020204" pitchFamily="34" charset="0"/>
              <a:cs typeface="Arial" panose="020B0604020202020204" pitchFamily="34" charset="0"/>
            </a:endParaRPr>
          </a:p>
        </p:txBody>
      </p:sp>
      <p:sp>
        <p:nvSpPr>
          <p:cNvPr id="4" name="object 4"/>
          <p:cNvSpPr txBox="1"/>
          <p:nvPr/>
        </p:nvSpPr>
        <p:spPr>
          <a:xfrm>
            <a:off x="647700" y="1327082"/>
            <a:ext cx="10706100" cy="6083717"/>
          </a:xfrm>
          <a:prstGeom prst="rect">
            <a:avLst/>
          </a:prstGeom>
        </p:spPr>
        <p:txBody>
          <a:bodyPr vert="horz" wrap="square" lIns="0" tIns="86360" rIns="0" bIns="0" rtlCol="0">
            <a:spAutoFit/>
          </a:bodyPr>
          <a:lstStyle/>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FEMA Guidance for Functional Needs Support Services</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https://www.fema.gov/media-library-data/20130726-1831-250457316/fnss_guidance.pdf</a:t>
            </a:r>
          </a:p>
          <a:p>
            <a:pPr marL="461963" indent="-449263">
              <a:spcBef>
                <a:spcPts val="680"/>
              </a:spcBef>
              <a:tabLst>
                <a:tab pos="285115" algn="l"/>
              </a:tabLst>
            </a:pPr>
            <a:r>
              <a:rPr lang="en-US" sz="2400" spc="10" dirty="0">
                <a:solidFill>
                  <a:srgbClr val="4F81BD"/>
                </a:solidFill>
                <a:latin typeface="Wingdings 3"/>
                <a:cs typeface="Wingdings 3"/>
              </a:rPr>
              <a:t></a:t>
            </a:r>
            <a:r>
              <a:rPr lang="en-US" sz="2300" spc="15" dirty="0">
                <a:solidFill>
                  <a:schemeClr val="tx2">
                    <a:lumMod val="75000"/>
                  </a:schemeClr>
                </a:solidFill>
                <a:latin typeface="Gill Sans MT" panose="020B0502020104020203" pitchFamily="34" charset="0"/>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ADA Web Courses</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https://www.adapacific.org/training-ada-basic-web-course</a:t>
            </a:r>
          </a:p>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Annual Disability Statistics Compendium</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https://disabilitycompendium.org/</a:t>
            </a:r>
          </a:p>
          <a:p>
            <a:pPr marL="461963" indent="-449263">
              <a:spcBef>
                <a:spcPts val="680"/>
              </a:spcBef>
              <a:tabLst>
                <a:tab pos="285115" algn="l"/>
              </a:tabLst>
            </a:pPr>
            <a:r>
              <a:rPr lang="en-US" sz="2400" spc="10" dirty="0">
                <a:solidFill>
                  <a:srgbClr val="4F81BD"/>
                </a:solidFill>
                <a:latin typeface="Wingdings 3"/>
                <a:cs typeface="Wingdings 3"/>
              </a:rPr>
              <a:t>		</a:t>
            </a:r>
            <a:r>
              <a:rPr lang="en-US" sz="2800" spc="15" dirty="0">
                <a:solidFill>
                  <a:schemeClr val="tx2">
                    <a:lumMod val="75000"/>
                  </a:schemeClr>
                </a:solidFill>
                <a:latin typeface="Arial" panose="020B0604020202020204" pitchFamily="34" charset="0"/>
                <a:cs typeface="Arial" panose="020B0604020202020204" pitchFamily="34" charset="0"/>
              </a:rPr>
              <a:t>“Emergency Preparedness in a Sample of Persons with Disabilities” by Gershon et al.</a:t>
            </a:r>
          </a:p>
          <a:p>
            <a:pPr marL="461963" indent="-449263">
              <a:spcBef>
                <a:spcPts val="680"/>
              </a:spcBef>
              <a:tabLst>
                <a:tab pos="285115" algn="l"/>
              </a:tabLst>
            </a:pPr>
            <a:r>
              <a:rPr lang="en-US" sz="2800" spc="15" dirty="0">
                <a:solidFill>
                  <a:schemeClr val="tx2">
                    <a:lumMod val="75000"/>
                  </a:schemeClr>
                </a:solidFill>
                <a:latin typeface="Arial" panose="020B0604020202020204" pitchFamily="34" charset="0"/>
                <a:cs typeface="Arial" panose="020B0604020202020204" pitchFamily="34" charset="0"/>
              </a:rPr>
              <a:t>		https://www.ncbi.nlm.nih.gov/pubmed/23716372</a:t>
            </a:r>
          </a:p>
          <a:p>
            <a:pPr marL="286385">
              <a:spcBef>
                <a:spcPts val="515"/>
              </a:spcBef>
              <a:tabLst>
                <a:tab pos="560705" algn="l"/>
              </a:tabLst>
            </a:pPr>
            <a:endParaRPr sz="2300" dirty="0">
              <a:latin typeface="Gill Sans MT"/>
              <a:cs typeface="Gill Sans MT"/>
            </a:endParaRPr>
          </a:p>
          <a:p>
            <a:pPr marL="561340" marR="5080" indent="-274320">
              <a:spcBef>
                <a:spcPts val="505"/>
              </a:spcBef>
              <a:tabLst>
                <a:tab pos="560705" algn="l"/>
              </a:tabLst>
            </a:pPr>
            <a:endParaRPr lang="en-US" sz="3750" dirty="0">
              <a:solidFill>
                <a:srgbClr val="1F497D"/>
              </a:solidFill>
              <a:latin typeface="Times New Roman"/>
              <a:cs typeface="Times New Roman"/>
            </a:endParaRPr>
          </a:p>
        </p:txBody>
      </p:sp>
      <p:sp>
        <p:nvSpPr>
          <p:cNvPr id="7" name="Slide Number Placeholder 6"/>
          <p:cNvSpPr>
            <a:spLocks noGrp="1"/>
          </p:cNvSpPr>
          <p:nvPr>
            <p:ph type="sldNum" sz="quarter" idx="4294967295"/>
          </p:nvPr>
        </p:nvSpPr>
        <p:spPr/>
        <p:txBody>
          <a:bodyPr/>
          <a:lstStyle/>
          <a:p>
            <a:fld id="{B6F15528-21DE-4FAA-801E-634DDDAF4B2B}" type="slidenum">
              <a:rPr lang="en-US" smtClean="0"/>
              <a:t>76</a:t>
            </a:fld>
            <a:endParaRPr lang="en-US"/>
          </a:p>
        </p:txBody>
      </p:sp>
    </p:spTree>
    <p:extLst>
      <p:ext uri="{BB962C8B-B14F-4D97-AF65-F5344CB8AC3E}">
        <p14:creationId xmlns:p14="http://schemas.microsoft.com/office/powerpoint/2010/main" val="312788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hows the different entities that have permanent space in the Operations Center " title="Photo of NYC Operations Center"/>
          <p:cNvPicPr>
            <a:picLocks noChangeAspect="1"/>
          </p:cNvPicPr>
          <p:nvPr/>
        </p:nvPicPr>
        <p:blipFill>
          <a:blip r:embed="rId3"/>
          <a:stretch>
            <a:fillRect/>
          </a:stretch>
        </p:blipFill>
        <p:spPr>
          <a:xfrm>
            <a:off x="1057276" y="0"/>
            <a:ext cx="10134600" cy="6739509"/>
          </a:xfrm>
          <a:prstGeom prst="rect">
            <a:avLst/>
          </a:prstGeom>
        </p:spPr>
      </p:pic>
      <p:sp>
        <p:nvSpPr>
          <p:cNvPr id="4" name="Slide Number Placeholder 3"/>
          <p:cNvSpPr>
            <a:spLocks noGrp="1"/>
          </p:cNvSpPr>
          <p:nvPr>
            <p:ph type="sldNum" sz="quarter" idx="12"/>
          </p:nvPr>
        </p:nvSpPr>
        <p:spPr>
          <a:xfrm>
            <a:off x="8448676" y="6374384"/>
            <a:ext cx="2743200" cy="365125"/>
          </a:xfrm>
        </p:spPr>
        <p:txBody>
          <a:bodyPr/>
          <a:lstStyle/>
          <a:p>
            <a:fld id="{D6E27486-41E3-4858-ACEA-33F05B7D6269}"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60590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15950" y="413727"/>
            <a:ext cx="10960100" cy="944563"/>
          </a:xfrm>
        </p:spPr>
        <p:txBody>
          <a:bodyPr>
            <a:noAutofit/>
          </a:bodyPr>
          <a:lstStyle/>
          <a:p>
            <a:pPr algn="ct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Federal, State, and Local Coordination in Disasters</a:t>
            </a:r>
          </a:p>
        </p:txBody>
      </p:sp>
      <p:sp>
        <p:nvSpPr>
          <p:cNvPr id="87" name="Rounded Rectangle 4"/>
          <p:cNvSpPr/>
          <p:nvPr/>
        </p:nvSpPr>
        <p:spPr bwMode="auto">
          <a:xfrm>
            <a:off x="9704083" y="4478383"/>
            <a:ext cx="1384300" cy="526807"/>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en-US" sz="1500" b="1" dirty="0">
              <a:solidFill>
                <a:schemeClr val="tx1"/>
              </a:solidFill>
              <a:latin typeface="+mj-lt"/>
            </a:endParaRPr>
          </a:p>
        </p:txBody>
      </p:sp>
      <p:sp>
        <p:nvSpPr>
          <p:cNvPr id="89" name="Rounded Rectangle 4"/>
          <p:cNvSpPr/>
          <p:nvPr/>
        </p:nvSpPr>
        <p:spPr bwMode="auto">
          <a:xfrm>
            <a:off x="9602471" y="2891970"/>
            <a:ext cx="1384300" cy="1000582"/>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en-US" sz="1500" b="1" dirty="0">
              <a:solidFill>
                <a:schemeClr val="tx1"/>
              </a:solidFill>
              <a:latin typeface="+mj-lt"/>
            </a:endParaRPr>
          </a:p>
        </p:txBody>
      </p:sp>
      <p:sp>
        <p:nvSpPr>
          <p:cNvPr id="6" name="Slide Number Placeholder 5"/>
          <p:cNvSpPr>
            <a:spLocks noGrp="1"/>
          </p:cNvSpPr>
          <p:nvPr>
            <p:ph type="sldNum" sz="quarter" idx="12"/>
          </p:nvPr>
        </p:nvSpPr>
        <p:spPr/>
        <p:txBody>
          <a:bodyPr/>
          <a:lstStyle/>
          <a:p>
            <a:fld id="{D6E27486-41E3-4858-ACEA-33F05B7D6269}" type="slidenum">
              <a:rPr lang="en-US" smtClean="0">
                <a:solidFill>
                  <a:schemeClr val="tx1"/>
                </a:solidFill>
              </a:rPr>
              <a:t>9</a:t>
            </a:fld>
            <a:endParaRPr lang="en-US" dirty="0">
              <a:solidFill>
                <a:schemeClr val="tx1"/>
              </a:solidFill>
            </a:endParaRPr>
          </a:p>
        </p:txBody>
      </p:sp>
      <p:grpSp>
        <p:nvGrpSpPr>
          <p:cNvPr id="2" name="Group 1" descr="Flow chart showing federal, state, and local coordination in disasters.  First column is President to FEMA to HHS, CDC, VA, etc. Second column with arrows from first column is Governor's office, Emergency Management Office, and DOH. Third column with arrows from second column is Mayor's Office, OEM, DOHMH. Fourth column has FD, PD, EMS in one box with arrows to Mayor's Office and OEM. Next box is Voluntary with arrow to OEM.  Final box is Health with arrows to OEM and DOHMH. ">
            <a:extLst>
              <a:ext uri="{FF2B5EF4-FFF2-40B4-BE49-F238E27FC236}">
                <a16:creationId xmlns:a16="http://schemas.microsoft.com/office/drawing/2014/main" id="{822CD085-622D-4E5D-8288-C7A35F9E8597}"/>
              </a:ext>
            </a:extLst>
          </p:cNvPr>
          <p:cNvGrpSpPr/>
          <p:nvPr/>
        </p:nvGrpSpPr>
        <p:grpSpPr>
          <a:xfrm>
            <a:off x="2292350" y="1767073"/>
            <a:ext cx="7091530" cy="3341503"/>
            <a:chOff x="2292350" y="1767073"/>
            <a:chExt cx="7091530" cy="3341503"/>
          </a:xfrm>
        </p:grpSpPr>
        <p:grpSp>
          <p:nvGrpSpPr>
            <p:cNvPr id="71687" name="Group 35"/>
            <p:cNvGrpSpPr>
              <a:grpSpLocks/>
            </p:cNvGrpSpPr>
            <p:nvPr/>
          </p:nvGrpSpPr>
          <p:grpSpPr bwMode="auto">
            <a:xfrm>
              <a:off x="2292350" y="1809751"/>
              <a:ext cx="1435100" cy="860425"/>
              <a:chOff x="549886" y="1253"/>
              <a:chExt cx="1435112" cy="861067"/>
            </a:xfrm>
          </p:grpSpPr>
          <p:sp>
            <p:nvSpPr>
              <p:cNvPr id="37" name="Rounded Rectangle 36"/>
              <p:cNvSpPr/>
              <p:nvPr/>
            </p:nvSpPr>
            <p:spPr>
              <a:xfrm>
                <a:off x="549886" y="1253"/>
                <a:ext cx="1435112" cy="861067"/>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9" name="Rounded Rectangle 4"/>
              <p:cNvSpPr/>
              <p:nvPr/>
            </p:nvSpPr>
            <p:spPr>
              <a:xfrm>
                <a:off x="575286"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President</a:t>
                </a:r>
              </a:p>
            </p:txBody>
          </p:sp>
        </p:grpSp>
        <p:grpSp>
          <p:nvGrpSpPr>
            <p:cNvPr id="71688" name="Group 39"/>
            <p:cNvGrpSpPr>
              <a:grpSpLocks/>
            </p:cNvGrpSpPr>
            <p:nvPr/>
          </p:nvGrpSpPr>
          <p:grpSpPr bwMode="auto">
            <a:xfrm>
              <a:off x="2292350" y="4248151"/>
              <a:ext cx="1435100" cy="860425"/>
              <a:chOff x="549886" y="1253"/>
              <a:chExt cx="1435112" cy="861067"/>
            </a:xfrm>
          </p:grpSpPr>
          <p:sp>
            <p:nvSpPr>
              <p:cNvPr id="41" name="Rounded Rectangle 40"/>
              <p:cNvSpPr/>
              <p:nvPr/>
            </p:nvSpPr>
            <p:spPr>
              <a:xfrm>
                <a:off x="549886" y="1253"/>
                <a:ext cx="1435112" cy="861067"/>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2" name="Rounded Rectangle 4"/>
              <p:cNvSpPr/>
              <p:nvPr/>
            </p:nvSpPr>
            <p:spPr>
              <a:xfrm>
                <a:off x="575286"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defRPr/>
                </a:pPr>
                <a:r>
                  <a:rPr lang="en-US" b="1" dirty="0">
                    <a:solidFill>
                      <a:schemeClr val="tx1"/>
                    </a:solidFill>
                    <a:latin typeface="+mj-lt"/>
                  </a:rPr>
                  <a:t>HHS</a:t>
                </a:r>
              </a:p>
              <a:p>
                <a:pPr algn="ctr" defTabSz="666750">
                  <a:defRPr/>
                </a:pPr>
                <a:r>
                  <a:rPr lang="en-US" b="1" dirty="0">
                    <a:solidFill>
                      <a:schemeClr val="tx1"/>
                    </a:solidFill>
                    <a:latin typeface="+mj-lt"/>
                  </a:rPr>
                  <a:t>CDC</a:t>
                </a:r>
              </a:p>
              <a:p>
                <a:pPr algn="ctr" defTabSz="666750">
                  <a:defRPr/>
                </a:pPr>
                <a:r>
                  <a:rPr lang="en-US" b="1" dirty="0">
                    <a:solidFill>
                      <a:schemeClr val="tx1"/>
                    </a:solidFill>
                    <a:latin typeface="+mj-lt"/>
                  </a:rPr>
                  <a:t>VA, etc.</a:t>
                </a:r>
              </a:p>
            </p:txBody>
          </p:sp>
        </p:grpSp>
        <p:grpSp>
          <p:nvGrpSpPr>
            <p:cNvPr id="71689" name="Group 42"/>
            <p:cNvGrpSpPr>
              <a:grpSpLocks/>
            </p:cNvGrpSpPr>
            <p:nvPr/>
          </p:nvGrpSpPr>
          <p:grpSpPr bwMode="auto">
            <a:xfrm>
              <a:off x="2292350" y="3028951"/>
              <a:ext cx="1435100" cy="860425"/>
              <a:chOff x="549886" y="1253"/>
              <a:chExt cx="1435112" cy="861067"/>
            </a:xfrm>
          </p:grpSpPr>
          <p:sp>
            <p:nvSpPr>
              <p:cNvPr id="44" name="Rounded Rectangle 43"/>
              <p:cNvSpPr/>
              <p:nvPr/>
            </p:nvSpPr>
            <p:spPr>
              <a:xfrm>
                <a:off x="549886" y="1253"/>
                <a:ext cx="1435112" cy="861067"/>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5" name="Rounded Rectangle 4"/>
              <p:cNvSpPr/>
              <p:nvPr/>
            </p:nvSpPr>
            <p:spPr>
              <a:xfrm>
                <a:off x="575286"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FEMA</a:t>
                </a:r>
              </a:p>
            </p:txBody>
          </p:sp>
        </p:grpSp>
        <p:grpSp>
          <p:nvGrpSpPr>
            <p:cNvPr id="71690" name="Group 45"/>
            <p:cNvGrpSpPr>
              <a:grpSpLocks/>
            </p:cNvGrpSpPr>
            <p:nvPr/>
          </p:nvGrpSpPr>
          <p:grpSpPr bwMode="auto">
            <a:xfrm>
              <a:off x="4197350" y="4248151"/>
              <a:ext cx="1435100" cy="860425"/>
              <a:chOff x="2559043" y="1253"/>
              <a:chExt cx="1435112" cy="861067"/>
            </a:xfrm>
          </p:grpSpPr>
          <p:sp>
            <p:nvSpPr>
              <p:cNvPr id="47" name="Rounded Rectangle 46"/>
              <p:cNvSpPr/>
              <p:nvPr/>
            </p:nvSpPr>
            <p:spPr>
              <a:xfrm>
                <a:off x="2559043" y="1253"/>
                <a:ext cx="1435112" cy="861067"/>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8" name="Rounded Rectangle 4"/>
              <p:cNvSpPr/>
              <p:nvPr/>
            </p:nvSpPr>
            <p:spPr>
              <a:xfrm>
                <a:off x="2584443"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DOH</a:t>
                </a:r>
              </a:p>
            </p:txBody>
          </p:sp>
        </p:grpSp>
        <p:grpSp>
          <p:nvGrpSpPr>
            <p:cNvPr id="71691" name="Group 48"/>
            <p:cNvGrpSpPr>
              <a:grpSpLocks/>
            </p:cNvGrpSpPr>
            <p:nvPr/>
          </p:nvGrpSpPr>
          <p:grpSpPr bwMode="auto">
            <a:xfrm>
              <a:off x="4197350" y="3028951"/>
              <a:ext cx="1435100" cy="860425"/>
              <a:chOff x="2559043" y="1253"/>
              <a:chExt cx="1435112" cy="861067"/>
            </a:xfrm>
          </p:grpSpPr>
          <p:sp>
            <p:nvSpPr>
              <p:cNvPr id="50" name="Rounded Rectangle 49"/>
              <p:cNvSpPr/>
              <p:nvPr/>
            </p:nvSpPr>
            <p:spPr>
              <a:xfrm>
                <a:off x="2559043" y="1253"/>
                <a:ext cx="1435112" cy="861067"/>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1" name="Rounded Rectangle 4"/>
              <p:cNvSpPr/>
              <p:nvPr/>
            </p:nvSpPr>
            <p:spPr>
              <a:xfrm>
                <a:off x="2584443"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Emergency Management Office</a:t>
                </a:r>
              </a:p>
            </p:txBody>
          </p:sp>
        </p:grpSp>
        <p:grpSp>
          <p:nvGrpSpPr>
            <p:cNvPr id="71692" name="Group 53"/>
            <p:cNvGrpSpPr>
              <a:grpSpLocks/>
            </p:cNvGrpSpPr>
            <p:nvPr/>
          </p:nvGrpSpPr>
          <p:grpSpPr bwMode="auto">
            <a:xfrm>
              <a:off x="4197350" y="1809751"/>
              <a:ext cx="1435100" cy="860425"/>
              <a:chOff x="2559043" y="1253"/>
              <a:chExt cx="1435112" cy="861067"/>
            </a:xfrm>
          </p:grpSpPr>
          <p:sp>
            <p:nvSpPr>
              <p:cNvPr id="57" name="Rounded Rectangle 56"/>
              <p:cNvSpPr/>
              <p:nvPr/>
            </p:nvSpPr>
            <p:spPr>
              <a:xfrm>
                <a:off x="2559043" y="1253"/>
                <a:ext cx="1435112" cy="861067"/>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0" name="Rounded Rectangle 4"/>
              <p:cNvSpPr/>
              <p:nvPr/>
            </p:nvSpPr>
            <p:spPr>
              <a:xfrm>
                <a:off x="2584443"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anchor="ctr"/>
              <a:lstStyle>
                <a:lvl1pPr defTabSz="666750" eaLnBrk="0" hangingPunct="0">
                  <a:defRPr sz="2400">
                    <a:solidFill>
                      <a:schemeClr val="tx1"/>
                    </a:solidFill>
                    <a:latin typeface="Arial" pitchFamily="34" charset="0"/>
                    <a:ea typeface="ＭＳ Ｐゴシック" pitchFamily="34" charset="-128"/>
                  </a:defRPr>
                </a:lvl1pPr>
                <a:lvl2pPr marL="742950" indent="-285750" defTabSz="666750" eaLnBrk="0" hangingPunct="0">
                  <a:defRPr sz="2400">
                    <a:solidFill>
                      <a:schemeClr val="tx1"/>
                    </a:solidFill>
                    <a:latin typeface="Arial" pitchFamily="34" charset="0"/>
                    <a:ea typeface="ＭＳ Ｐゴシック" pitchFamily="34" charset="-128"/>
                  </a:defRPr>
                </a:lvl2pPr>
                <a:lvl3pPr marL="1143000" indent="-228600" defTabSz="666750" eaLnBrk="0" hangingPunct="0">
                  <a:defRPr sz="2400">
                    <a:solidFill>
                      <a:schemeClr val="tx1"/>
                    </a:solidFill>
                    <a:latin typeface="Arial" pitchFamily="34" charset="0"/>
                    <a:ea typeface="ＭＳ Ｐゴシック" pitchFamily="34" charset="-128"/>
                  </a:defRPr>
                </a:lvl3pPr>
                <a:lvl4pPr marL="1600200" indent="-228600" defTabSz="666750" eaLnBrk="0" hangingPunct="0">
                  <a:defRPr sz="2400">
                    <a:solidFill>
                      <a:schemeClr val="tx1"/>
                    </a:solidFill>
                    <a:latin typeface="Arial" pitchFamily="34" charset="0"/>
                    <a:ea typeface="ＭＳ Ｐゴシック" pitchFamily="34" charset="-128"/>
                  </a:defRPr>
                </a:lvl4pPr>
                <a:lvl5pPr marL="2057400" indent="-228600" defTabSz="666750" eaLnBrk="0" hangingPunct="0">
                  <a:defRPr sz="2400">
                    <a:solidFill>
                      <a:schemeClr val="tx1"/>
                    </a:solidFill>
                    <a:latin typeface="Arial" pitchFamily="34" charset="0"/>
                    <a:ea typeface="ＭＳ Ｐゴシック" pitchFamily="34" charset="-128"/>
                  </a:defRPr>
                </a:lvl5pPr>
                <a:lvl6pPr marL="25146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r>
                  <a:rPr lang="en-US" altLang="en-US" sz="1800" b="1" dirty="0">
                    <a:latin typeface="+mj-lt"/>
                  </a:rPr>
                  <a:t>Governor</a:t>
                </a:r>
                <a:r>
                  <a:rPr lang="ja-JP" altLang="en-US" sz="1800" b="1" dirty="0">
                    <a:latin typeface="+mj-lt"/>
                  </a:rPr>
                  <a:t>’</a:t>
                </a:r>
                <a:r>
                  <a:rPr lang="en-US" altLang="ja-JP" sz="1800" b="1" dirty="0">
                    <a:latin typeface="+mj-lt"/>
                  </a:rPr>
                  <a:t>s Office</a:t>
                </a:r>
                <a:endParaRPr lang="en-US" altLang="en-US" sz="1800" b="1" dirty="0">
                  <a:latin typeface="+mj-lt"/>
                </a:endParaRPr>
              </a:p>
            </p:txBody>
          </p:sp>
        </p:grpSp>
        <p:grpSp>
          <p:nvGrpSpPr>
            <p:cNvPr id="71693" name="Group 62"/>
            <p:cNvGrpSpPr>
              <a:grpSpLocks/>
            </p:cNvGrpSpPr>
            <p:nvPr/>
          </p:nvGrpSpPr>
          <p:grpSpPr bwMode="auto">
            <a:xfrm>
              <a:off x="6286841" y="4227147"/>
              <a:ext cx="1435100" cy="860425"/>
              <a:chOff x="4568201" y="1253"/>
              <a:chExt cx="1435112" cy="861067"/>
            </a:xfrm>
          </p:grpSpPr>
          <p:sp>
            <p:nvSpPr>
              <p:cNvPr id="66" name="Rounded Rectangle 65"/>
              <p:cNvSpPr/>
              <p:nvPr/>
            </p:nvSpPr>
            <p:spPr>
              <a:xfrm>
                <a:off x="4568201" y="1253"/>
                <a:ext cx="1435112"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9" name="Rounded Rectangle 4"/>
              <p:cNvSpPr/>
              <p:nvPr/>
            </p:nvSpPr>
            <p:spPr>
              <a:xfrm>
                <a:off x="4593601"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DOHMH</a:t>
                </a:r>
              </a:p>
            </p:txBody>
          </p:sp>
        </p:grpSp>
        <p:grpSp>
          <p:nvGrpSpPr>
            <p:cNvPr id="71694" name="Group 71"/>
            <p:cNvGrpSpPr>
              <a:grpSpLocks/>
            </p:cNvGrpSpPr>
            <p:nvPr/>
          </p:nvGrpSpPr>
          <p:grpSpPr bwMode="auto">
            <a:xfrm>
              <a:off x="6178550" y="1809751"/>
              <a:ext cx="1435100" cy="860425"/>
              <a:chOff x="4568201" y="1253"/>
              <a:chExt cx="1435112" cy="861067"/>
            </a:xfrm>
          </p:grpSpPr>
          <p:sp>
            <p:nvSpPr>
              <p:cNvPr id="75" name="Rounded Rectangle 74"/>
              <p:cNvSpPr/>
              <p:nvPr/>
            </p:nvSpPr>
            <p:spPr>
              <a:xfrm>
                <a:off x="4568201" y="1253"/>
                <a:ext cx="1435112"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8" name="Rounded Rectangle 4"/>
              <p:cNvSpPr/>
              <p:nvPr/>
            </p:nvSpPr>
            <p:spPr>
              <a:xfrm>
                <a:off x="4593601"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anchor="ctr"/>
              <a:lstStyle>
                <a:lvl1pPr defTabSz="666750" eaLnBrk="0" hangingPunct="0">
                  <a:defRPr sz="2400">
                    <a:solidFill>
                      <a:schemeClr val="tx1"/>
                    </a:solidFill>
                    <a:latin typeface="Arial" pitchFamily="34" charset="0"/>
                    <a:ea typeface="ＭＳ Ｐゴシック" pitchFamily="34" charset="-128"/>
                  </a:defRPr>
                </a:lvl1pPr>
                <a:lvl2pPr marL="742950" indent="-285750" defTabSz="666750" eaLnBrk="0" hangingPunct="0">
                  <a:defRPr sz="2400">
                    <a:solidFill>
                      <a:schemeClr val="tx1"/>
                    </a:solidFill>
                    <a:latin typeface="Arial" pitchFamily="34" charset="0"/>
                    <a:ea typeface="ＭＳ Ｐゴシック" pitchFamily="34" charset="-128"/>
                  </a:defRPr>
                </a:lvl2pPr>
                <a:lvl3pPr marL="1143000" indent="-228600" defTabSz="666750" eaLnBrk="0" hangingPunct="0">
                  <a:defRPr sz="2400">
                    <a:solidFill>
                      <a:schemeClr val="tx1"/>
                    </a:solidFill>
                    <a:latin typeface="Arial" pitchFamily="34" charset="0"/>
                    <a:ea typeface="ＭＳ Ｐゴシック" pitchFamily="34" charset="-128"/>
                  </a:defRPr>
                </a:lvl3pPr>
                <a:lvl4pPr marL="1600200" indent="-228600" defTabSz="666750" eaLnBrk="0" hangingPunct="0">
                  <a:defRPr sz="2400">
                    <a:solidFill>
                      <a:schemeClr val="tx1"/>
                    </a:solidFill>
                    <a:latin typeface="Arial" pitchFamily="34" charset="0"/>
                    <a:ea typeface="ＭＳ Ｐゴシック" pitchFamily="34" charset="-128"/>
                  </a:defRPr>
                </a:lvl4pPr>
                <a:lvl5pPr marL="2057400" indent="-228600" defTabSz="666750" eaLnBrk="0" hangingPunct="0">
                  <a:defRPr sz="2400">
                    <a:solidFill>
                      <a:schemeClr val="tx1"/>
                    </a:solidFill>
                    <a:latin typeface="Arial" pitchFamily="34" charset="0"/>
                    <a:ea typeface="ＭＳ Ｐゴシック" pitchFamily="34" charset="-128"/>
                  </a:defRPr>
                </a:lvl5pPr>
                <a:lvl6pPr marL="25146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6667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r>
                  <a:rPr lang="en-US" altLang="en-US" sz="1800" b="1" dirty="0">
                    <a:latin typeface="+mj-lt"/>
                  </a:rPr>
                  <a:t>Mayor</a:t>
                </a:r>
                <a:r>
                  <a:rPr lang="ja-JP" altLang="en-US" sz="1800" b="1" dirty="0">
                    <a:latin typeface="+mj-lt"/>
                  </a:rPr>
                  <a:t>’</a:t>
                </a:r>
                <a:r>
                  <a:rPr lang="en-US" altLang="ja-JP" sz="1800" b="1" dirty="0">
                    <a:latin typeface="+mj-lt"/>
                  </a:rPr>
                  <a:t>s</a:t>
                </a:r>
              </a:p>
              <a:p>
                <a:pPr algn="ctr" eaLnBrk="1" hangingPunct="1">
                  <a:lnSpc>
                    <a:spcPct val="90000"/>
                  </a:lnSpc>
                  <a:spcAft>
                    <a:spcPct val="35000"/>
                  </a:spcAft>
                  <a:defRPr/>
                </a:pPr>
                <a:r>
                  <a:rPr lang="en-US" altLang="ja-JP" sz="1800" b="1" dirty="0">
                    <a:latin typeface="+mj-lt"/>
                  </a:rPr>
                  <a:t>Office</a:t>
                </a:r>
                <a:endParaRPr lang="en-US" altLang="en-US" sz="1800" b="1" dirty="0">
                  <a:latin typeface="+mj-lt"/>
                </a:endParaRPr>
              </a:p>
            </p:txBody>
          </p:sp>
        </p:grpSp>
        <p:grpSp>
          <p:nvGrpSpPr>
            <p:cNvPr id="71695" name="Group 80"/>
            <p:cNvGrpSpPr>
              <a:grpSpLocks/>
            </p:cNvGrpSpPr>
            <p:nvPr/>
          </p:nvGrpSpPr>
          <p:grpSpPr bwMode="auto">
            <a:xfrm>
              <a:off x="6214012" y="2957094"/>
              <a:ext cx="1435100" cy="860425"/>
              <a:chOff x="4568200" y="1253"/>
              <a:chExt cx="1435112" cy="861067"/>
            </a:xfrm>
          </p:grpSpPr>
          <p:sp>
            <p:nvSpPr>
              <p:cNvPr id="82" name="Rounded Rectangle 81"/>
              <p:cNvSpPr/>
              <p:nvPr/>
            </p:nvSpPr>
            <p:spPr>
              <a:xfrm>
                <a:off x="4568200" y="1253"/>
                <a:ext cx="1435112"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3" name="Rounded Rectangle 4"/>
              <p:cNvSpPr/>
              <p:nvPr/>
            </p:nvSpPr>
            <p:spPr>
              <a:xfrm>
                <a:off x="4593601" y="26672"/>
                <a:ext cx="1384312" cy="810229"/>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b="1" dirty="0">
                    <a:solidFill>
                      <a:schemeClr val="tx1"/>
                    </a:solidFill>
                    <a:latin typeface="+mj-lt"/>
                  </a:rPr>
                  <a:t>OEM</a:t>
                </a:r>
              </a:p>
            </p:txBody>
          </p:sp>
        </p:grpSp>
        <p:sp>
          <p:nvSpPr>
            <p:cNvPr id="84" name="Rounded Rectangle 83"/>
            <p:cNvSpPr/>
            <p:nvPr/>
          </p:nvSpPr>
          <p:spPr>
            <a:xfrm>
              <a:off x="7948768" y="4194272"/>
              <a:ext cx="1435112"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nchor="ctr"/>
            <a:lstStyle/>
            <a:p>
              <a:pPr algn="ctr"/>
              <a:r>
                <a:rPr lang="en-US" b="1" dirty="0">
                  <a:solidFill>
                    <a:schemeClr val="tx1"/>
                  </a:solidFill>
                  <a:latin typeface="+mj-lt"/>
                </a:rPr>
                <a:t>Health</a:t>
              </a:r>
            </a:p>
          </p:txBody>
        </p:sp>
        <p:sp>
          <p:nvSpPr>
            <p:cNvPr id="86" name="Rounded Rectangle 85"/>
            <p:cNvSpPr/>
            <p:nvPr/>
          </p:nvSpPr>
          <p:spPr>
            <a:xfrm>
              <a:off x="7933029" y="2899172"/>
              <a:ext cx="1435112"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nchor="ctr"/>
            <a:lstStyle/>
            <a:p>
              <a:pPr algn="ctr"/>
              <a:r>
                <a:rPr lang="en-US" b="1" dirty="0">
                  <a:solidFill>
                    <a:schemeClr val="tx1"/>
                  </a:solidFill>
                  <a:latin typeface="+mj-lt"/>
                </a:rPr>
                <a:t>Voluntary</a:t>
              </a:r>
            </a:p>
          </p:txBody>
        </p:sp>
        <p:sp>
          <p:nvSpPr>
            <p:cNvPr id="85" name="Rounded Rectangle 84"/>
            <p:cNvSpPr/>
            <p:nvPr/>
          </p:nvSpPr>
          <p:spPr bwMode="auto">
            <a:xfrm>
              <a:off x="7940223" y="1767073"/>
              <a:ext cx="1435100" cy="861067"/>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nchor="ctr"/>
            <a:lstStyle/>
            <a:p>
              <a:pPr algn="ctr"/>
              <a:r>
                <a:rPr lang="en-US" b="1" dirty="0">
                  <a:solidFill>
                    <a:schemeClr val="tx1"/>
                  </a:solidFill>
                  <a:latin typeface="+mj-lt"/>
                </a:rPr>
                <a:t>FD</a:t>
              </a:r>
            </a:p>
            <a:p>
              <a:pPr algn="ctr"/>
              <a:r>
                <a:rPr lang="en-US" b="1" dirty="0">
                  <a:solidFill>
                    <a:schemeClr val="tx1"/>
                  </a:solidFill>
                  <a:latin typeface="+mj-lt"/>
                </a:rPr>
                <a:t>PD</a:t>
              </a:r>
            </a:p>
            <a:p>
              <a:pPr algn="ctr"/>
              <a:r>
                <a:rPr lang="en-US" b="1" dirty="0">
                  <a:solidFill>
                    <a:schemeClr val="tx1"/>
                  </a:solidFill>
                  <a:latin typeface="+mj-lt"/>
                </a:rPr>
                <a:t>EMS</a:t>
              </a:r>
            </a:p>
          </p:txBody>
        </p:sp>
        <p:grpSp>
          <p:nvGrpSpPr>
            <p:cNvPr id="4" name="Group 77"/>
            <p:cNvGrpSpPr/>
            <p:nvPr/>
          </p:nvGrpSpPr>
          <p:grpSpPr>
            <a:xfrm>
              <a:off x="7375637" y="3699367"/>
              <a:ext cx="755942" cy="515080"/>
              <a:chOff x="3973134" y="3124058"/>
              <a:chExt cx="598867" cy="355907"/>
            </a:xfrm>
            <a:scene3d>
              <a:camera prst="orthographicFront">
                <a:rot lat="0" lon="0" rev="7800000"/>
              </a:camera>
              <a:lightRig rig="threePt" dir="t"/>
            </a:scene3d>
          </p:grpSpPr>
          <p:sp>
            <p:nvSpPr>
              <p:cNvPr id="79" name="Left-Right Arrow 78"/>
              <p:cNvSpPr/>
              <p:nvPr/>
            </p:nvSpPr>
            <p:spPr>
              <a:xfrm>
                <a:off x="3973134" y="3124058"/>
                <a:ext cx="598867" cy="355907"/>
              </a:xfrm>
              <a:prstGeom prst="leftRightArrow">
                <a:avLst/>
              </a:prstGeom>
            </p:spPr>
            <p:style>
              <a:lnRef idx="0">
                <a:schemeClr val="lt1">
                  <a:hueOff val="0"/>
                  <a:satOff val="0"/>
                  <a:lumOff val="0"/>
                  <a:alphaOff val="0"/>
                </a:schemeClr>
              </a:lnRef>
              <a:fillRef idx="3">
                <a:schemeClr val="accent2">
                  <a:hueOff val="-838123"/>
                  <a:satOff val="-9658"/>
                  <a:lumOff val="2159"/>
                  <a:alphaOff val="0"/>
                </a:schemeClr>
              </a:fillRef>
              <a:effectRef idx="2">
                <a:schemeClr val="accent2">
                  <a:hueOff val="-838123"/>
                  <a:satOff val="-9658"/>
                  <a:lumOff val="2159"/>
                  <a:alphaOff val="0"/>
                </a:schemeClr>
              </a:effectRef>
              <a:fontRef idx="minor">
                <a:schemeClr val="lt1"/>
              </a:fontRef>
            </p:style>
          </p:sp>
          <p:sp>
            <p:nvSpPr>
              <p:cNvPr id="80" name="Left-Right Arrow 4"/>
              <p:cNvSpPr/>
              <p:nvPr/>
            </p:nvSpPr>
            <p:spPr>
              <a:xfrm>
                <a:off x="3973134" y="3195239"/>
                <a:ext cx="492095" cy="213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71701" name="Group 59"/>
            <p:cNvGrpSpPr>
              <a:grpSpLocks/>
            </p:cNvGrpSpPr>
            <p:nvPr/>
          </p:nvGrpSpPr>
          <p:grpSpPr bwMode="auto">
            <a:xfrm>
              <a:off x="2825751" y="2647950"/>
              <a:ext cx="360363" cy="457200"/>
              <a:chOff x="5105401" y="833662"/>
              <a:chExt cx="360712" cy="614140"/>
            </a:xfrm>
          </p:grpSpPr>
          <p:sp>
            <p:nvSpPr>
              <p:cNvPr id="91" name="Left-Right Arrow 90"/>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92"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71702" name="Group 59"/>
            <p:cNvGrpSpPr>
              <a:grpSpLocks/>
            </p:cNvGrpSpPr>
            <p:nvPr/>
          </p:nvGrpSpPr>
          <p:grpSpPr bwMode="auto">
            <a:xfrm>
              <a:off x="4806951" y="2590800"/>
              <a:ext cx="360363" cy="457200"/>
              <a:chOff x="5105401" y="833662"/>
              <a:chExt cx="360712" cy="614140"/>
            </a:xfrm>
          </p:grpSpPr>
          <p:sp>
            <p:nvSpPr>
              <p:cNvPr id="94" name="Left-Right Arrow 93"/>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95"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71703" name="Group 59"/>
            <p:cNvGrpSpPr>
              <a:grpSpLocks/>
            </p:cNvGrpSpPr>
            <p:nvPr/>
          </p:nvGrpSpPr>
          <p:grpSpPr bwMode="auto">
            <a:xfrm>
              <a:off x="6711951" y="2647950"/>
              <a:ext cx="360363" cy="457200"/>
              <a:chOff x="5105401" y="833662"/>
              <a:chExt cx="360712" cy="614140"/>
            </a:xfrm>
          </p:grpSpPr>
          <p:sp>
            <p:nvSpPr>
              <p:cNvPr id="97" name="Left-Right Arrow 96"/>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98"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71704" name="Group 59"/>
            <p:cNvGrpSpPr>
              <a:grpSpLocks/>
            </p:cNvGrpSpPr>
            <p:nvPr/>
          </p:nvGrpSpPr>
          <p:grpSpPr bwMode="auto">
            <a:xfrm>
              <a:off x="2825751" y="3867150"/>
              <a:ext cx="360363" cy="457200"/>
              <a:chOff x="5105401" y="833662"/>
              <a:chExt cx="360712" cy="614140"/>
            </a:xfrm>
          </p:grpSpPr>
          <p:sp>
            <p:nvSpPr>
              <p:cNvPr id="100" name="Left-Right Arrow 99"/>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01"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71705" name="Group 59"/>
            <p:cNvGrpSpPr>
              <a:grpSpLocks/>
            </p:cNvGrpSpPr>
            <p:nvPr/>
          </p:nvGrpSpPr>
          <p:grpSpPr bwMode="auto">
            <a:xfrm>
              <a:off x="4806951" y="3867150"/>
              <a:ext cx="360363" cy="457200"/>
              <a:chOff x="5105401" y="833662"/>
              <a:chExt cx="360712" cy="614140"/>
            </a:xfrm>
          </p:grpSpPr>
          <p:sp>
            <p:nvSpPr>
              <p:cNvPr id="103" name="Left-Right Arrow 102"/>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04"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71706" name="Group 59"/>
            <p:cNvGrpSpPr>
              <a:grpSpLocks/>
            </p:cNvGrpSpPr>
            <p:nvPr/>
          </p:nvGrpSpPr>
          <p:grpSpPr bwMode="auto">
            <a:xfrm>
              <a:off x="6711951" y="3867150"/>
              <a:ext cx="360363" cy="457200"/>
              <a:chOff x="5105401" y="833662"/>
              <a:chExt cx="360712" cy="614140"/>
            </a:xfrm>
          </p:grpSpPr>
          <p:sp>
            <p:nvSpPr>
              <p:cNvPr id="106" name="Left-Right Arrow 105"/>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07" name="Left-Right Arrow 4"/>
              <p:cNvSpPr/>
              <p:nvPr/>
            </p:nvSpPr>
            <p:spPr>
              <a:xfrm>
                <a:off x="5176908" y="833662"/>
                <a:ext cx="217698" cy="505387"/>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lvl1pPr defTabSz="533400" eaLnBrk="0" hangingPunct="0">
                  <a:defRPr sz="2400">
                    <a:solidFill>
                      <a:schemeClr val="tx1"/>
                    </a:solidFill>
                    <a:latin typeface="Arial" pitchFamily="34" charset="0"/>
                    <a:ea typeface="ＭＳ Ｐゴシック" pitchFamily="34" charset="-128"/>
                  </a:defRPr>
                </a:lvl1pPr>
                <a:lvl2pPr marL="742950" indent="-285750" defTabSz="533400" eaLnBrk="0" hangingPunct="0">
                  <a:defRPr sz="2400">
                    <a:solidFill>
                      <a:schemeClr val="tx1"/>
                    </a:solidFill>
                    <a:latin typeface="Arial" pitchFamily="34" charset="0"/>
                    <a:ea typeface="ＭＳ Ｐゴシック" pitchFamily="34" charset="-128"/>
                  </a:defRPr>
                </a:lvl2pPr>
                <a:lvl3pPr marL="1143000" indent="-228600" defTabSz="533400" eaLnBrk="0" hangingPunct="0">
                  <a:defRPr sz="2400">
                    <a:solidFill>
                      <a:schemeClr val="tx1"/>
                    </a:solidFill>
                    <a:latin typeface="Arial" pitchFamily="34" charset="0"/>
                    <a:ea typeface="ＭＳ Ｐゴシック" pitchFamily="34" charset="-128"/>
                  </a:defRPr>
                </a:lvl3pPr>
                <a:lvl4pPr marL="1600200" indent="-228600" defTabSz="533400" eaLnBrk="0" hangingPunct="0">
                  <a:defRPr sz="2400">
                    <a:solidFill>
                      <a:schemeClr val="tx1"/>
                    </a:solidFill>
                    <a:latin typeface="Arial" pitchFamily="34" charset="0"/>
                    <a:ea typeface="ＭＳ Ｐゴシック" pitchFamily="34" charset="-128"/>
                  </a:defRPr>
                </a:lvl4pPr>
                <a:lvl5pPr marL="2057400" indent="-228600" defTabSz="533400" eaLnBrk="0" hangingPunct="0">
                  <a:defRPr sz="2400">
                    <a:solidFill>
                      <a:schemeClr val="tx1"/>
                    </a:solidFill>
                    <a:latin typeface="Arial" pitchFamily="34" charset="0"/>
                    <a:ea typeface="ＭＳ Ｐゴシック" pitchFamily="34" charset="-128"/>
                  </a:defRPr>
                </a:lvl5pPr>
                <a:lvl6pPr marL="25146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334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defRPr/>
                </a:pPr>
                <a:endParaRPr lang="en-US" altLang="en-US" sz="1200">
                  <a:solidFill>
                    <a:srgbClr val="FFFFFF"/>
                  </a:solidFill>
                  <a:latin typeface="Constantia" pitchFamily="18" charset="0"/>
                </a:endParaRPr>
              </a:p>
            </p:txBody>
          </p:sp>
        </p:grpSp>
        <p:grpSp>
          <p:nvGrpSpPr>
            <p:cNvPr id="21" name="Group 59"/>
            <p:cNvGrpSpPr>
              <a:grpSpLocks/>
            </p:cNvGrpSpPr>
            <p:nvPr/>
          </p:nvGrpSpPr>
          <p:grpSpPr bwMode="auto">
            <a:xfrm>
              <a:off x="3740934" y="2038350"/>
              <a:ext cx="360363" cy="609600"/>
              <a:chOff x="5105401" y="833662"/>
              <a:chExt cx="360712" cy="614140"/>
            </a:xfrm>
            <a:scene3d>
              <a:camera prst="orthographicFront">
                <a:rot lat="0" lon="0" rev="5400000"/>
              </a:camera>
              <a:lightRig rig="threePt" dir="t"/>
            </a:scene3d>
          </p:grpSpPr>
          <p:sp>
            <p:nvSpPr>
              <p:cNvPr id="109" name="Left-Right Arrow 108"/>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10"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22" name="Group 59"/>
            <p:cNvGrpSpPr>
              <a:grpSpLocks/>
            </p:cNvGrpSpPr>
            <p:nvPr/>
          </p:nvGrpSpPr>
          <p:grpSpPr bwMode="auto">
            <a:xfrm>
              <a:off x="3817134" y="3181350"/>
              <a:ext cx="360363" cy="609600"/>
              <a:chOff x="5105401" y="833662"/>
              <a:chExt cx="360712" cy="614140"/>
            </a:xfrm>
            <a:scene3d>
              <a:camera prst="orthographicFront">
                <a:rot lat="0" lon="0" rev="5400000"/>
              </a:camera>
              <a:lightRig rig="threePt" dir="t"/>
            </a:scene3d>
          </p:grpSpPr>
          <p:sp>
            <p:nvSpPr>
              <p:cNvPr id="112" name="Left-Right Arrow 111"/>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13"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23" name="Group 59"/>
            <p:cNvGrpSpPr>
              <a:grpSpLocks/>
            </p:cNvGrpSpPr>
            <p:nvPr/>
          </p:nvGrpSpPr>
          <p:grpSpPr bwMode="auto">
            <a:xfrm>
              <a:off x="3817134" y="4400550"/>
              <a:ext cx="360363" cy="609600"/>
              <a:chOff x="5105401" y="833662"/>
              <a:chExt cx="360712" cy="614140"/>
            </a:xfrm>
            <a:scene3d>
              <a:camera prst="orthographicFront">
                <a:rot lat="0" lon="0" rev="5400000"/>
              </a:camera>
              <a:lightRig rig="threePt" dir="t"/>
            </a:scene3d>
          </p:grpSpPr>
          <p:sp>
            <p:nvSpPr>
              <p:cNvPr id="115" name="Left-Right Arrow 114"/>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16"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24" name="Group 59"/>
            <p:cNvGrpSpPr>
              <a:grpSpLocks/>
            </p:cNvGrpSpPr>
            <p:nvPr/>
          </p:nvGrpSpPr>
          <p:grpSpPr bwMode="auto">
            <a:xfrm>
              <a:off x="5722134" y="1962150"/>
              <a:ext cx="360363" cy="609600"/>
              <a:chOff x="5105401" y="833662"/>
              <a:chExt cx="360712" cy="614140"/>
            </a:xfrm>
            <a:scene3d>
              <a:camera prst="orthographicFront">
                <a:rot lat="0" lon="0" rev="5400000"/>
              </a:camera>
              <a:lightRig rig="threePt" dir="t"/>
            </a:scene3d>
          </p:grpSpPr>
          <p:sp>
            <p:nvSpPr>
              <p:cNvPr id="118" name="Left-Right Arrow 117"/>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19"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25" name="Group 59"/>
            <p:cNvGrpSpPr>
              <a:grpSpLocks/>
            </p:cNvGrpSpPr>
            <p:nvPr/>
          </p:nvGrpSpPr>
          <p:grpSpPr bwMode="auto">
            <a:xfrm>
              <a:off x="5569733" y="3028951"/>
              <a:ext cx="517516" cy="761998"/>
              <a:chOff x="4876588" y="833662"/>
              <a:chExt cx="518018" cy="767672"/>
            </a:xfrm>
            <a:scene3d>
              <a:camera prst="orthographicFront">
                <a:rot lat="0" lon="0" rev="5400000"/>
              </a:camera>
              <a:lightRig rig="threePt" dir="t"/>
            </a:scene3d>
          </p:grpSpPr>
          <p:sp>
            <p:nvSpPr>
              <p:cNvPr id="121" name="Left-Right Arrow 120"/>
              <p:cNvSpPr/>
              <p:nvPr/>
            </p:nvSpPr>
            <p:spPr>
              <a:xfrm rot="5400000">
                <a:off x="4749874" y="1113909"/>
                <a:ext cx="614139"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22"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26" name="Group 59"/>
            <p:cNvGrpSpPr>
              <a:grpSpLocks/>
            </p:cNvGrpSpPr>
            <p:nvPr/>
          </p:nvGrpSpPr>
          <p:grpSpPr bwMode="auto">
            <a:xfrm>
              <a:off x="5666571" y="4400550"/>
              <a:ext cx="436563" cy="609600"/>
              <a:chOff x="5105401" y="833662"/>
              <a:chExt cx="360712" cy="614140"/>
            </a:xfrm>
            <a:scene3d>
              <a:camera prst="orthographicFront">
                <a:rot lat="0" lon="0" rev="5400000"/>
              </a:camera>
              <a:lightRig rig="threePt" dir="t"/>
            </a:scene3d>
          </p:grpSpPr>
          <p:sp>
            <p:nvSpPr>
              <p:cNvPr id="124" name="Left-Right Arrow 123"/>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25"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sp>
          <p:nvSpPr>
            <p:cNvPr id="96" name="Left-Right Arrow 4"/>
            <p:cNvSpPr/>
            <p:nvPr/>
          </p:nvSpPr>
          <p:spPr>
            <a:xfrm>
              <a:off x="8610603" y="3459180"/>
              <a:ext cx="773277" cy="248823"/>
            </a:xfrm>
            <a:prstGeom prst="rect">
              <a:avLst/>
            </a:prstGeom>
            <a:scene3d>
              <a:camera prst="orthographicFront">
                <a:rot lat="0" lon="0" rev="3000000"/>
              </a:camera>
              <a:lightRig rig="threePt" dir="t"/>
            </a:scene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nvGrpSpPr>
            <p:cNvPr id="99" name="Group 59"/>
            <p:cNvGrpSpPr>
              <a:grpSpLocks/>
            </p:cNvGrpSpPr>
            <p:nvPr/>
          </p:nvGrpSpPr>
          <p:grpSpPr bwMode="auto">
            <a:xfrm>
              <a:off x="7451415" y="2939682"/>
              <a:ext cx="517516" cy="761998"/>
              <a:chOff x="4876588" y="833662"/>
              <a:chExt cx="518018" cy="767672"/>
            </a:xfrm>
            <a:scene3d>
              <a:camera prst="orthographicFront">
                <a:rot lat="0" lon="0" rev="5400000"/>
              </a:camera>
              <a:lightRig rig="threePt" dir="t"/>
            </a:scene3d>
          </p:grpSpPr>
          <p:sp>
            <p:nvSpPr>
              <p:cNvPr id="102" name="Left-Right Arrow 101"/>
              <p:cNvSpPr/>
              <p:nvPr/>
            </p:nvSpPr>
            <p:spPr>
              <a:xfrm rot="5400000">
                <a:off x="4749874" y="1113909"/>
                <a:ext cx="614139"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05"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88" name="Group 59"/>
            <p:cNvGrpSpPr>
              <a:grpSpLocks/>
            </p:cNvGrpSpPr>
            <p:nvPr/>
          </p:nvGrpSpPr>
          <p:grpSpPr bwMode="auto">
            <a:xfrm>
              <a:off x="7721941" y="4373563"/>
              <a:ext cx="436563" cy="609600"/>
              <a:chOff x="5105401" y="833662"/>
              <a:chExt cx="360712" cy="614140"/>
            </a:xfrm>
            <a:scene3d>
              <a:camera prst="orthographicFront">
                <a:rot lat="0" lon="0" rev="5400000"/>
              </a:camera>
              <a:lightRig rig="threePt" dir="t"/>
            </a:scene3d>
          </p:grpSpPr>
          <p:sp>
            <p:nvSpPr>
              <p:cNvPr id="90" name="Left-Right Arrow 89"/>
              <p:cNvSpPr/>
              <p:nvPr/>
            </p:nvSpPr>
            <p:spPr>
              <a:xfrm rot="5400000">
                <a:off x="4978687" y="960376"/>
                <a:ext cx="614140"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93"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108" name="Group 77"/>
            <p:cNvGrpSpPr/>
            <p:nvPr/>
          </p:nvGrpSpPr>
          <p:grpSpPr>
            <a:xfrm rot="5749863">
              <a:off x="7375637" y="2467414"/>
              <a:ext cx="755942" cy="515080"/>
              <a:chOff x="3973134" y="3124058"/>
              <a:chExt cx="598867" cy="355907"/>
            </a:xfrm>
            <a:scene3d>
              <a:camera prst="orthographicFront">
                <a:rot lat="0" lon="0" rev="7800000"/>
              </a:camera>
              <a:lightRig rig="threePt" dir="t"/>
            </a:scene3d>
          </p:grpSpPr>
          <p:sp>
            <p:nvSpPr>
              <p:cNvPr id="111" name="Left-Right Arrow 110"/>
              <p:cNvSpPr/>
              <p:nvPr/>
            </p:nvSpPr>
            <p:spPr>
              <a:xfrm>
                <a:off x="3973134" y="3124058"/>
                <a:ext cx="598867" cy="355907"/>
              </a:xfrm>
              <a:prstGeom prst="leftRightArrow">
                <a:avLst/>
              </a:prstGeom>
            </p:spPr>
            <p:style>
              <a:lnRef idx="0">
                <a:schemeClr val="lt1">
                  <a:hueOff val="0"/>
                  <a:satOff val="0"/>
                  <a:lumOff val="0"/>
                  <a:alphaOff val="0"/>
                </a:schemeClr>
              </a:lnRef>
              <a:fillRef idx="3">
                <a:schemeClr val="accent2">
                  <a:hueOff val="-838123"/>
                  <a:satOff val="-9658"/>
                  <a:lumOff val="2159"/>
                  <a:alphaOff val="0"/>
                </a:schemeClr>
              </a:fillRef>
              <a:effectRef idx="2">
                <a:schemeClr val="accent2">
                  <a:hueOff val="-838123"/>
                  <a:satOff val="-9658"/>
                  <a:lumOff val="2159"/>
                  <a:alphaOff val="0"/>
                </a:schemeClr>
              </a:effectRef>
              <a:fontRef idx="minor">
                <a:schemeClr val="lt1"/>
              </a:fontRef>
            </p:style>
          </p:sp>
          <p:sp>
            <p:nvSpPr>
              <p:cNvPr id="114" name="Left-Right Arrow 4"/>
              <p:cNvSpPr/>
              <p:nvPr/>
            </p:nvSpPr>
            <p:spPr>
              <a:xfrm>
                <a:off x="3973134" y="3195239"/>
                <a:ext cx="492095" cy="213545"/>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nvGrpSpPr>
            <p:cNvPr id="117" name="Group 59"/>
            <p:cNvGrpSpPr>
              <a:grpSpLocks/>
            </p:cNvGrpSpPr>
            <p:nvPr/>
          </p:nvGrpSpPr>
          <p:grpSpPr bwMode="auto">
            <a:xfrm>
              <a:off x="7479286" y="1784351"/>
              <a:ext cx="517516" cy="761998"/>
              <a:chOff x="4876588" y="833662"/>
              <a:chExt cx="518018" cy="767672"/>
            </a:xfrm>
            <a:scene3d>
              <a:camera prst="orthographicFront">
                <a:rot lat="0" lon="0" rev="5400000"/>
              </a:camera>
              <a:lightRig rig="threePt" dir="t"/>
            </a:scene3d>
          </p:grpSpPr>
          <p:sp>
            <p:nvSpPr>
              <p:cNvPr id="120" name="Left-Right Arrow 119"/>
              <p:cNvSpPr/>
              <p:nvPr/>
            </p:nvSpPr>
            <p:spPr>
              <a:xfrm rot="5400000">
                <a:off x="4749874" y="1113909"/>
                <a:ext cx="614139" cy="360712"/>
              </a:xfrm>
              <a:prstGeom prst="leftRightArrow">
                <a:avLst/>
              </a:prstGeom>
            </p:spPr>
            <p:style>
              <a:lnRef idx="0">
                <a:schemeClr val="lt1">
                  <a:hueOff val="0"/>
                  <a:satOff val="0"/>
                  <a:lumOff val="0"/>
                  <a:alphaOff val="0"/>
                </a:schemeClr>
              </a:lnRef>
              <a:fillRef idx="3">
                <a:schemeClr val="accent2">
                  <a:hueOff val="-239464"/>
                  <a:satOff val="-2759"/>
                  <a:lumOff val="617"/>
                  <a:alphaOff val="0"/>
                </a:schemeClr>
              </a:fillRef>
              <a:effectRef idx="2">
                <a:schemeClr val="accent2">
                  <a:hueOff val="-239464"/>
                  <a:satOff val="-2759"/>
                  <a:lumOff val="617"/>
                  <a:alphaOff val="0"/>
                </a:schemeClr>
              </a:effectRef>
              <a:fontRef idx="minor">
                <a:schemeClr val="lt1"/>
              </a:fontRef>
            </p:style>
          </p:sp>
          <p:sp>
            <p:nvSpPr>
              <p:cNvPr id="123" name="Left-Right Arrow 4"/>
              <p:cNvSpPr/>
              <p:nvPr/>
            </p:nvSpPr>
            <p:spPr>
              <a:xfrm>
                <a:off x="5176908" y="833662"/>
                <a:ext cx="217698" cy="5062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US" sz="1200"/>
              </a:p>
            </p:txBody>
          </p:sp>
        </p:grpSp>
      </p:grpSp>
    </p:spTree>
    <p:extLst>
      <p:ext uri="{BB962C8B-B14F-4D97-AF65-F5344CB8AC3E}">
        <p14:creationId xmlns:p14="http://schemas.microsoft.com/office/powerpoint/2010/main" val="364350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6739</Words>
  <Application>Microsoft Office PowerPoint</Application>
  <PresentationFormat>Widescreen</PresentationFormat>
  <Paragraphs>856</Paragraphs>
  <Slides>76</Slides>
  <Notes>76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Bookman Old Style</vt:lpstr>
      <vt:lpstr>Calibri</vt:lpstr>
      <vt:lpstr>Calibri Light</vt:lpstr>
      <vt:lpstr>Constantia</vt:lpstr>
      <vt:lpstr>Gill Sans MT</vt:lpstr>
      <vt:lpstr>Times New Roman</vt:lpstr>
      <vt:lpstr>Verdana</vt:lpstr>
      <vt:lpstr>Wingdings 3</vt:lpstr>
      <vt:lpstr>Office Theme</vt:lpstr>
      <vt:lpstr>OFFICES OF EMERGENCY MANAGEMENT   How well prepared are OEM to assure accessibility for people with disabilities? </vt:lpstr>
      <vt:lpstr>Acknowledgements </vt:lpstr>
      <vt:lpstr>Overview of Today’s Webinar  </vt:lpstr>
      <vt:lpstr>Learning Objectives </vt:lpstr>
      <vt:lpstr> Underlying Questions  </vt:lpstr>
      <vt:lpstr>Office of Emergency Management  </vt:lpstr>
      <vt:lpstr>PowerPoint Presentation</vt:lpstr>
      <vt:lpstr>PowerPoint Presentation</vt:lpstr>
      <vt:lpstr>Federal, State, and Local Coordination in Disasters</vt:lpstr>
      <vt:lpstr> Underlying Questions  </vt:lpstr>
      <vt:lpstr>Roles and Responsibilities  of Local Emergency Managers</vt:lpstr>
      <vt:lpstr>PowerPoint Presentation</vt:lpstr>
      <vt:lpstr>Responsibilities under Title II of the ADA</vt:lpstr>
      <vt:lpstr>More Responsibilities under Title II of the ADA</vt:lpstr>
      <vt:lpstr>In Emergency Management, people with disabilities are considered to have access and functional needs</vt:lpstr>
      <vt:lpstr>FEMA Office of Disability Integration  and Coordination (ODIC)</vt:lpstr>
      <vt:lpstr>FEMA Regional Disability Integration Specialists</vt:lpstr>
      <vt:lpstr>FEMA 2018-2022 Strategic Plan</vt:lpstr>
      <vt:lpstr> Underlying Questions  </vt:lpstr>
      <vt:lpstr>Morbidity, Mortality, and Cost  </vt:lpstr>
      <vt:lpstr>Population of People Living with a Disability is large… and growing </vt:lpstr>
      <vt:lpstr>PowerPoint Presentation</vt:lpstr>
      <vt:lpstr>               Increasingly…. The US Population is Aging</vt:lpstr>
      <vt:lpstr>Major and Converging Trends are Increasing Risk of Disasters  </vt:lpstr>
      <vt:lpstr>PowerPoint Presentation</vt:lpstr>
      <vt:lpstr>PowerPoint Presentation</vt:lpstr>
      <vt:lpstr>PowerPoint Presentation</vt:lpstr>
      <vt:lpstr>Infectious Disease Outbreaks</vt:lpstr>
      <vt:lpstr>Risk factors for the Increasing Incidence of Bio-events </vt:lpstr>
      <vt:lpstr>PowerPoint Presentation</vt:lpstr>
      <vt:lpstr>Costs Related to Disasters are Rising Too…</vt:lpstr>
      <vt:lpstr>PowerPoint Presentation</vt:lpstr>
      <vt:lpstr>PowerPoint Presentation</vt:lpstr>
      <vt:lpstr>PowerPoint Presentation</vt:lpstr>
      <vt:lpstr>Are People with Disabilities Prepared for Disasters?</vt:lpstr>
      <vt:lpstr>2011 Study- Preparedness Plan Results </vt:lpstr>
      <vt:lpstr>2011 Study- Emergency Preparedness Checklist Results  7- item scale, mean score was 2.3  (range, 0-7) </vt:lpstr>
      <vt:lpstr>2011 Study- Conclusions</vt:lpstr>
      <vt:lpstr> 2014 Study on Disaster Preparedness of Elderly Home Care Recipients in San Francisco, N=50   Mean score of 4.74 on a 13- item preparedness checklist </vt:lpstr>
      <vt:lpstr>Barriers To Personal Preparedness</vt:lpstr>
      <vt:lpstr>2014 FEMA Report   “Preparedness in America”</vt:lpstr>
      <vt:lpstr>2014 FEMA Study - Results  </vt:lpstr>
      <vt:lpstr>  To Recap-Why is it important to know if OEMs are ready or not?   </vt:lpstr>
      <vt:lpstr>People with Disabilities are Disproportionately Affected by Disaster Events  </vt:lpstr>
      <vt:lpstr> Underlying Questions  </vt:lpstr>
      <vt:lpstr>ADA Implementation Among OEM  FEMA Region 9</vt:lpstr>
      <vt:lpstr>Study Methods</vt:lpstr>
      <vt:lpstr>Study Methods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2018 - Study Results</vt:lpstr>
      <vt:lpstr> Measure of OEM Preparedness 11 items from the survey were highly correlated Average score was 4.9, max=11 (50% grade) </vt:lpstr>
      <vt:lpstr> Measure of OEM Preparedness 11 items from the survey were highly correlated</vt:lpstr>
      <vt:lpstr>Significant Correlations with Preparedness</vt:lpstr>
      <vt:lpstr>What Do Local OEM Need for ADA Improvement? </vt:lpstr>
      <vt:lpstr>How They Want to Receive Training  </vt:lpstr>
      <vt:lpstr>Conclusions</vt:lpstr>
      <vt:lpstr> Underlying Questions  </vt:lpstr>
      <vt:lpstr>Future Directions  </vt:lpstr>
      <vt:lpstr>Thank you!!</vt:lpstr>
      <vt:lpstr>Resources</vt:lpstr>
      <vt:lpstr>Resources</vt:lpstr>
      <vt:lpstr>Resources</vt:lpstr>
      <vt:lpstr>Bibliography</vt:lpstr>
    </vt:vector>
  </TitlesOfParts>
  <Company>nyu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Gershon</dc:creator>
  <cp:lastModifiedBy>Lewis Kraus</cp:lastModifiedBy>
  <cp:revision>70</cp:revision>
  <cp:lastPrinted>2019-04-10T20:25:01Z</cp:lastPrinted>
  <dcterms:created xsi:type="dcterms:W3CDTF">2019-04-05T20:51:32Z</dcterms:created>
  <dcterms:modified xsi:type="dcterms:W3CDTF">2019-04-10T20:45:58Z</dcterms:modified>
</cp:coreProperties>
</file>